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7D6EE76-2EED-433F-9637-FA0455F98D15}">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Lst>
        </p14:section>
        <p14:section name="설계단계" id="{079FB007-4044-4E60-AD09-4E9512A5438F}">
          <p14:sldIdLst>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Lst>
        </p14:section>
      </p14:sectionLst>
    </p:ext>
    <p:ext uri="{EFAFB233-063F-42B5-8137-9DF3F51BA10A}">
      <p15:sldGuideLst xmlns:p15="http://schemas.microsoft.com/office/powerpoint/2012/main">
        <p15:guide id="1" orient="horz" pos="2159">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TxStyle/>
      <a:tcStyle>
        <a:tcBdr/>
        <a:fill>
          <a:solidFill>
            <a:schemeClr val="dk1">
              <a:tint val="20000"/>
            </a:schemeClr>
          </a:solidFill>
        </a:fill>
      </a:tcStyle>
    </a:band1H>
    <a:band1V>
      <a:tcTxStyle/>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4766" autoAdjust="0"/>
  </p:normalViewPr>
  <p:slideViewPr>
    <p:cSldViewPr>
      <p:cViewPr varScale="1">
        <p:scale>
          <a:sx n="109" d="100"/>
          <a:sy n="109" d="100"/>
        </p:scale>
        <p:origin x="1710" y="108"/>
      </p:cViewPr>
      <p:guideLst>
        <p:guide orient="horz" pos="2159"/>
        <p:guide pos="2879"/>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wrap="none" lIns="0" tIns="0" rIns="0" bIns="0" anchor="ctr" anchorCtr="1"/>
          <a:lstStyle/>
          <a:p>
            <a:pPr algn="l">
              <a:defRPr sz="1200" b="1" i="0" u="none">
                <a:solidFill>
                  <a:schemeClr val="tx1"/>
                </a:solidFill>
                <a:latin typeface="+mn-lt" panose="00000000000000000000"/>
                <a:ea typeface="+mn-ea" panose="00000000000000000000"/>
                <a:cs typeface="+mn-ea" panose="00000000000000000000"/>
                <a:sym typeface="+mn-ea" panose="00000000000000000000"/>
              </a:defRPr>
            </a:pPr>
            <a:r>
              <a:rPr lang="ko-KR" altLang="en-US" sz="1200" b="1" i="0" u="none" dirty="0">
                <a:solidFill>
                  <a:schemeClr val="tx1"/>
                </a:solidFill>
                <a:latin typeface="+mn-lt" panose="00000000000000000000"/>
                <a:ea typeface="+mn-ea" panose="00000000000000000000"/>
                <a:cs typeface="+mn-ea" panose="00000000000000000000"/>
                <a:sym typeface="+mn-ea" panose="00000000000000000000"/>
              </a:rPr>
              <a:t>노인 돌봄 서비스 애플리케이션 관련 사용여부</a:t>
            </a:r>
            <a:endParaRPr lang="ko-KR" altLang="en-US" dirty="0"/>
          </a:p>
        </c:rich>
      </c:tx>
      <c:layout>
        <c:manualLayout>
          <c:xMode val="edge"/>
          <c:yMode val="edge"/>
          <c:x val="3.9573263376951218E-2"/>
          <c:y val="4.4490940868854523E-2"/>
        </c:manualLayout>
      </c:layout>
      <c:overlay val="0"/>
      <c:spPr>
        <a:noFill/>
        <a:ln>
          <a:noFill/>
        </a:ln>
        <a:effectLst/>
      </c:spPr>
    </c:title>
    <c:autoTitleDeleted val="0"/>
    <c:plotArea>
      <c:layout/>
      <c:pieChart>
        <c:varyColors val="1"/>
        <c:ser>
          <c:idx val="0"/>
          <c:order val="0"/>
          <c:tx>
            <c:strRef>
              <c:f>Sheet1!$B$1</c:f>
              <c:strCache>
                <c:ptCount val="1"/>
                <c:pt idx="0">
                  <c:v>노인 돌봄 서비스 애플리케이션 관련 사용여부</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9C5-4850-B75C-F6FB78CEC03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9C5-4850-B75C-F6FB78CEC030}"/>
              </c:ext>
            </c:extLst>
          </c:dPt>
          <c:dLbls>
            <c:spPr>
              <a:noFill/>
              <a:ln w="9525">
                <a:noFill/>
              </a:ln>
              <a:effectLst/>
            </c:spPr>
            <c:txPr>
              <a:bodyPr rot="0" vert="horz" wrap="none" lIns="0" tIns="0" rIns="0" bIns="0" anchor="ctr" anchorCtr="1"/>
              <a:lstStyle/>
              <a:p>
                <a:pPr algn="l">
                  <a:defRPr sz="1100" b="1" i="0" u="none">
                    <a:solidFill>
                      <a:schemeClr val="tx1">
                        <a:lumMod val="75000"/>
                        <a:lumOff val="25000"/>
                      </a:schemeClr>
                    </a:solidFill>
                    <a:latin typeface="+mn-lt" panose="00000000000000000000"/>
                    <a:ea typeface="+mn-ea" panose="00000000000000000000"/>
                    <a:cs typeface="+mn-ea" panose="00000000000000000000"/>
                    <a:sym typeface="+mn-ea" panose="0000000000000000000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ext>
            </c:extLst>
          </c:dLbls>
          <c:cat>
            <c:strRef>
              <c:f>Sheet1!$A$2:$A$3</c:f>
              <c:strCache>
                <c:ptCount val="2"/>
                <c:pt idx="0">
                  <c:v>사용함</c:v>
                </c:pt>
                <c:pt idx="1">
                  <c:v>사용하지 않음</c:v>
                </c:pt>
              </c:strCache>
            </c:strRef>
          </c:cat>
          <c:val>
            <c:numRef>
              <c:f>Sheet1!$B$2:$B$3</c:f>
              <c:numCache>
                <c:formatCode>General</c:formatCode>
                <c:ptCount val="2"/>
                <c:pt idx="0">
                  <c:v>13</c:v>
                </c:pt>
                <c:pt idx="1">
                  <c:v>84</c:v>
                </c:pt>
              </c:numCache>
            </c:numRef>
          </c:val>
          <c:extLst>
            <c:ext xmlns:c16="http://schemas.microsoft.com/office/drawing/2014/chart" uri="{C3380CC4-5D6E-409C-BE32-E72D297353CC}">
              <c16:uniqueId val="{00000004-D9C5-4850-B75C-F6FB78CEC030}"/>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62907493114471436"/>
          <c:y val="0.48173531889915466"/>
          <c:w val="0.30717170238494873"/>
          <c:h val="0.17606884241104126"/>
        </c:manualLayout>
      </c:layout>
      <c:overlay val="0"/>
      <c:spPr>
        <a:noFill/>
        <a:ln w="9525">
          <a:noFill/>
        </a:ln>
        <a:effectLst/>
      </c:spPr>
      <c:txPr>
        <a:bodyPr rot="0" vert="horz" wrap="none" lIns="0" tIns="0" rIns="0" bIns="0" anchor="ctr" anchorCtr="1"/>
        <a:lstStyle/>
        <a:p>
          <a:pPr algn="l">
            <a:defRPr sz="1100" b="0" i="0" u="none">
              <a:solidFill>
                <a:schemeClr val="tx1">
                  <a:lumMod val="65000"/>
                  <a:lumOff val="35000"/>
                </a:schemeClr>
              </a:solidFill>
              <a:latin typeface="+mn-lt" panose="00000000000000000000"/>
              <a:ea typeface="+mn-ea" panose="00000000000000000000"/>
              <a:cs typeface="+mn-ea" panose="00000000000000000000"/>
              <a:sym typeface="+mn-ea" panose="00000000000000000000"/>
            </a:defRPr>
          </a:pPr>
          <a:endParaRPr lang="ko-KR"/>
        </a:p>
      </c:txPr>
    </c:legend>
    <c:plotVisOnly val="1"/>
    <c:dispBlanksAs val="gap"/>
    <c:showDLblsOverMax val="1"/>
  </c:chart>
  <c:spPr>
    <a:noFill/>
    <a:ln w="9525">
      <a:noFill/>
    </a:ln>
    <a:effectLst/>
  </c:spPr>
  <c:txPr>
    <a:bodyPr rot="0" vert="horz" wrap="none" lIns="0" tIns="0" rIns="0" bIns="0" anchor="ctr" anchorCtr="1"/>
    <a:lstStyle/>
    <a:p>
      <a:pPr algn="l">
        <a:defRPr b="0" i="0" u="none"/>
      </a:pPr>
      <a:endParaRPr lang="ko-KR"/>
    </a:p>
  </c:txPr>
  <c:externalData r:id="rId1">
    <c:autoUpdate val="0"/>
  </c:externalData>
  <c:extLst>
    <c:ext uri="CC8EB2C9-7E31-499d-B8F2-F6CE61031016">
      <ho:hncChartStyle xmlns:ho="http://schemas.haansoft.com/office/8.0" layoutIndex="-1" colorIndex="-1" styleIndex="-1"/>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wrap="none" lIns="0" tIns="0" rIns="0" bIns="0" anchor="ctr" anchorCtr="1"/>
          <a:lstStyle/>
          <a:p>
            <a:pPr algn="l">
              <a:defRPr sz="1200" b="1" i="0" u="none">
                <a:solidFill>
                  <a:schemeClr val="tx1"/>
                </a:solidFill>
                <a:latin typeface="+mn-lt" panose="00000000000000000000"/>
                <a:ea typeface="+mn-ea" panose="00000000000000000000"/>
                <a:cs typeface="+mn-ea" panose="00000000000000000000"/>
                <a:sym typeface="+mn-ea" panose="00000000000000000000"/>
              </a:defRPr>
            </a:pPr>
            <a:r>
              <a:rPr lang="ko-KR" altLang="en-US" sz="1200" b="1" i="0" u="none">
                <a:solidFill>
                  <a:schemeClr val="tx1"/>
                </a:solidFill>
                <a:latin typeface="+mn-lt" panose="00000000000000000000"/>
                <a:ea typeface="+mn-ea" panose="00000000000000000000"/>
                <a:cs typeface="+mn-ea" panose="00000000000000000000"/>
                <a:sym typeface="+mn-ea" panose="00000000000000000000"/>
              </a:rPr>
              <a:t>필요 기능</a:t>
            </a:r>
            <a:endParaRPr lang="ko-KR" altLang="en-US"/>
          </a:p>
        </c:rich>
      </c:tx>
      <c:layout>
        <c:manualLayout>
          <c:xMode val="edge"/>
          <c:yMode val="edge"/>
          <c:x val="0.41933748126029968"/>
          <c:y val="2.3742366582155228E-2"/>
        </c:manualLayout>
      </c:layout>
      <c:overlay val="0"/>
      <c:spPr>
        <a:noFill/>
        <a:ln>
          <a:noFill/>
        </a:ln>
        <a:effectLst/>
      </c:spPr>
    </c:title>
    <c:autoTitleDeleted val="0"/>
    <c:plotArea>
      <c:layout/>
      <c:barChart>
        <c:barDir val="bar"/>
        <c:grouping val="clustered"/>
        <c:varyColors val="0"/>
        <c:ser>
          <c:idx val="0"/>
          <c:order val="0"/>
          <c:tx>
            <c:strRef>
              <c:f>Sheet1!$B$1</c:f>
              <c:strCache>
                <c:ptCount val="1"/>
                <c:pt idx="0">
                  <c:v>필요 기능</c:v>
                </c:pt>
              </c:strCache>
            </c:strRef>
          </c:tx>
          <c:spPr>
            <a:solidFill>
              <a:schemeClr val="accent1"/>
            </a:solidFill>
            <a:ln w="9525">
              <a:noFill/>
            </a:ln>
            <a:effectLst/>
          </c:spPr>
          <c:invertIfNegative val="0"/>
          <c:dLbls>
            <c:spPr>
              <a:noFill/>
              <a:ln w="9525">
                <a:noFill/>
              </a:ln>
              <a:effectLst/>
            </c:spPr>
            <c:txPr>
              <a:bodyPr rot="0" vert="horz" wrap="none" lIns="0" tIns="0" rIns="0" bIns="0" anchor="ctr" anchorCtr="1"/>
              <a:lstStyle/>
              <a:p>
                <a:pPr algn="l">
                  <a:defRPr sz="1100" b="1" i="0" u="none">
                    <a:solidFill>
                      <a:schemeClr val="bg1"/>
                    </a:solidFill>
                    <a:latin typeface="+mn-lt" panose="00000000000000000000"/>
                    <a:ea typeface="+mn-ea" panose="00000000000000000000"/>
                    <a:cs typeface="+mn-ea" panose="00000000000000000000"/>
                    <a:sym typeface="+mn-ea" panose="00000000000000000000"/>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Sheet1!$A$2:$A$6</c:f>
              <c:strCache>
                <c:ptCount val="4"/>
                <c:pt idx="0">
                  <c:v>모니터링</c:v>
                </c:pt>
                <c:pt idx="1">
                  <c:v>SOS 알림</c:v>
                </c:pt>
                <c:pt idx="2">
                  <c:v>대화 기능</c:v>
                </c:pt>
                <c:pt idx="3">
                  <c:v>기타</c:v>
                </c:pt>
              </c:strCache>
            </c:strRef>
          </c:cat>
          <c:val>
            <c:numRef>
              <c:f>Sheet1!$B$2:$B$6</c:f>
              <c:numCache>
                <c:formatCode>General</c:formatCode>
                <c:ptCount val="5"/>
                <c:pt idx="0">
                  <c:v>39</c:v>
                </c:pt>
                <c:pt idx="1">
                  <c:v>21</c:v>
                </c:pt>
                <c:pt idx="2">
                  <c:v>33</c:v>
                </c:pt>
                <c:pt idx="3">
                  <c:v>4</c:v>
                </c:pt>
              </c:numCache>
            </c:numRef>
          </c:val>
          <c:extLst>
            <c:ext xmlns:c16="http://schemas.microsoft.com/office/drawing/2014/chart" uri="{C3380CC4-5D6E-409C-BE32-E72D297353CC}">
              <c16:uniqueId val="{00000000-9A70-4E1E-969A-48E10CFFB99C}"/>
            </c:ext>
          </c:extLst>
        </c:ser>
        <c:dLbls>
          <c:showLegendKey val="0"/>
          <c:showVal val="0"/>
          <c:showCatName val="0"/>
          <c:showSerName val="0"/>
          <c:showPercent val="0"/>
          <c:showBubbleSize val="0"/>
        </c:dLbls>
        <c:gapWidth val="182"/>
        <c:axId val="771938320"/>
        <c:axId val="771942896"/>
      </c:barChart>
      <c:catAx>
        <c:axId val="7719383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vert="horz" wrap="none" lIns="0" tIns="0" rIns="0" bIns="0" anchor="ctr" anchorCtr="1"/>
          <a:lstStyle/>
          <a:p>
            <a:pPr algn="l">
              <a:defRPr sz="1100" b="0" i="0" u="none">
                <a:solidFill>
                  <a:schemeClr val="tx1">
                    <a:lumMod val="65000"/>
                    <a:lumOff val="35000"/>
                  </a:schemeClr>
                </a:solidFill>
                <a:latin typeface="+mn-lt" panose="00000000000000000000"/>
                <a:ea typeface="+mn-ea" panose="00000000000000000000"/>
                <a:cs typeface="+mn-ea" panose="00000000000000000000"/>
                <a:sym typeface="+mn-ea" panose="00000000000000000000"/>
              </a:defRPr>
            </a:pPr>
            <a:endParaRPr lang="ko-KR"/>
          </a:p>
        </c:txPr>
        <c:crossAx val="771942896"/>
        <c:crosses val="autoZero"/>
        <c:auto val="1"/>
        <c:lblAlgn val="ctr"/>
        <c:lblOffset val="100"/>
        <c:tickMarkSkip val="1"/>
        <c:noMultiLvlLbl val="0"/>
      </c:catAx>
      <c:valAx>
        <c:axId val="771942896"/>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71938320"/>
        <c:crosses val="autoZero"/>
        <c:crossBetween val="between"/>
      </c:valAx>
      <c:spPr>
        <a:noFill/>
        <a:ln>
          <a:noFill/>
        </a:ln>
        <a:effectLst/>
      </c:spPr>
    </c:plotArea>
    <c:plotVisOnly val="1"/>
    <c:dispBlanksAs val="gap"/>
    <c:showDLblsOverMax val="1"/>
  </c:chart>
  <c:spPr>
    <a:noFill/>
    <a:ln w="9525">
      <a:noFill/>
    </a:ln>
    <a:effectLst/>
  </c:spPr>
  <c:txPr>
    <a:bodyPr rot="0" vert="horz" wrap="none" lIns="0" tIns="0" rIns="0" bIns="0" anchor="ctr" anchorCtr="1"/>
    <a:lstStyle/>
    <a:p>
      <a:pPr algn="l">
        <a:defRPr b="0" i="0" u="none"/>
      </a:pPr>
      <a:endParaRPr lang="ko-KR"/>
    </a:p>
  </c:txPr>
  <c:externalData r:id="rId1">
    <c:autoUpdate val="0"/>
  </c:externalData>
  <c:extLst>
    <c:ext uri="CC8EB2C9-7E31-499d-B8F2-F6CE61031016">
      <ho:hncChartStyle xmlns:ho="http://schemas.haansoft.com/office/8.0" layoutIndex="-1" colorIndex="-1" styleIndex="-1"/>
    </c:ext>
  </c:extLst>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46AA5D5A-343A-4C1A-BC9D-610EC8B80F49}" type="datetime1">
              <a:rPr lang="ko-KR" altLang="en-US"/>
              <a:pPr lvl="0">
                <a:defRPr/>
              </a:pPr>
              <a:t>2021-11-18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2BFD85EE-51FF-49B2-AE4A-EF643293EA7A}"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2BFD85EE-51FF-49B2-AE4A-EF643293EA7A}" type="slidenum">
              <a:rPr lang="en-US" altLang="en-US"/>
              <a:pPr lvl="0">
                <a:defRPr/>
              </a:pPr>
              <a:t>8</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2BFD85EE-51FF-49B2-AE4A-EF643293EA7A}" type="slidenum">
              <a:rPr lang="en-US" altLang="en-US"/>
              <a:pPr lvl="0">
                <a:defRPr/>
              </a:pPr>
              <a:t>53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2BFD85EE-51FF-49B2-AE4A-EF643293EA7A}" type="slidenum">
              <a:rPr lang="en-US" altLang="en-US"/>
              <a:pPr lvl="0">
                <a:defRPr/>
              </a:pPr>
              <a:t>54</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94F08C18-F846-4F83-9E4A-EF96E909B73F}" type="datetime1">
              <a:rPr lang="ko-KR" altLang="en-US" smtClean="0"/>
              <a:pPr/>
              <a:t>2021-11-18</a:t>
            </a:fld>
            <a:endParaRPr lang="ko-KR" altLang="en-US"/>
          </a:p>
        </p:txBody>
      </p:sp>
      <p:sp>
        <p:nvSpPr>
          <p:cNvPr id="5" name="바닥글 개체 틀 4"/>
          <p:cNvSpPr>
            <a:spLocks noGrp="1"/>
          </p:cNvSpPr>
          <p:nvPr>
            <p:ph type="ftr" sz="quarter" idx="11"/>
          </p:nvPr>
        </p:nvSpPr>
        <p:spPr/>
        <p:txBody>
          <a:bodyPr/>
          <a:lstStyle/>
          <a:p>
            <a:r>
              <a:rPr lang="ko-KR" altLang="en-US"/>
              <a:t>한이음 ▶ 프로그램 설계서</a:t>
            </a:r>
          </a:p>
        </p:txBody>
      </p:sp>
      <p:sp>
        <p:nvSpPr>
          <p:cNvPr id="6" name="슬라이드 번호 개체 틀 5"/>
          <p:cNvSpPr>
            <a:spLocks noGrp="1"/>
          </p:cNvSpPr>
          <p:nvPr>
            <p:ph type="sldNum" sz="quarter" idx="12"/>
          </p:nvPr>
        </p:nvSpPr>
        <p:spPr/>
        <p:txBody>
          <a:bodyPr/>
          <a:lstStyle/>
          <a:p>
            <a:fld id="{343FC95C-4A71-4760-A575-4AE7075BB6F0}" type="slidenum">
              <a:rPr lang="ko-KR" altLang="en-US" smtClean="0"/>
              <a:pPr/>
              <a:t>‹#›</a:t>
            </a:fld>
            <a:endParaRPr lang="ko-KR" altLang="en-US"/>
          </a:p>
        </p:txBody>
      </p:sp>
    </p:spTree>
    <p:extLst>
      <p:ext uri="{BB962C8B-B14F-4D97-AF65-F5344CB8AC3E}">
        <p14:creationId xmlns:p14="http://schemas.microsoft.com/office/powerpoint/2010/main" val="2712705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022DE9A-8BD0-4588-90EC-B8326F0668FE}" type="datetime1">
              <a:rPr lang="ko-KR" altLang="en-US" smtClean="0"/>
              <a:pPr/>
              <a:t>2021-11-18</a:t>
            </a:fld>
            <a:endParaRPr lang="ko-KR" altLang="en-US"/>
          </a:p>
        </p:txBody>
      </p:sp>
      <p:sp>
        <p:nvSpPr>
          <p:cNvPr id="5" name="바닥글 개체 틀 4"/>
          <p:cNvSpPr>
            <a:spLocks noGrp="1"/>
          </p:cNvSpPr>
          <p:nvPr>
            <p:ph type="ftr" sz="quarter" idx="11"/>
          </p:nvPr>
        </p:nvSpPr>
        <p:spPr/>
        <p:txBody>
          <a:bodyPr/>
          <a:lstStyle/>
          <a:p>
            <a:r>
              <a:rPr lang="ko-KR" altLang="en-US"/>
              <a:t>한이음 ▶ 프로그램 설계서</a:t>
            </a:r>
          </a:p>
        </p:txBody>
      </p:sp>
      <p:sp>
        <p:nvSpPr>
          <p:cNvPr id="6" name="슬라이드 번호 개체 틀 5"/>
          <p:cNvSpPr>
            <a:spLocks noGrp="1"/>
          </p:cNvSpPr>
          <p:nvPr>
            <p:ph type="sldNum" sz="quarter" idx="12"/>
          </p:nvPr>
        </p:nvSpPr>
        <p:spPr/>
        <p:txBody>
          <a:bodyPr/>
          <a:lstStyle/>
          <a:p>
            <a:fld id="{343FC95C-4A71-4760-A575-4AE7075BB6F0}" type="slidenum">
              <a:rPr lang="ko-KR" altLang="en-US" smtClean="0"/>
              <a:pPr/>
              <a:t>‹#›</a:t>
            </a:fld>
            <a:endParaRPr lang="ko-KR" altLang="en-US"/>
          </a:p>
        </p:txBody>
      </p:sp>
    </p:spTree>
    <p:extLst>
      <p:ext uri="{BB962C8B-B14F-4D97-AF65-F5344CB8AC3E}">
        <p14:creationId xmlns:p14="http://schemas.microsoft.com/office/powerpoint/2010/main" val="205343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77F8B5EE-9957-45ED-8881-249F27AAE9BD}" type="datetime1">
              <a:rPr lang="ko-KR" altLang="en-US" smtClean="0"/>
              <a:pPr/>
              <a:t>2021-11-18</a:t>
            </a:fld>
            <a:endParaRPr lang="ko-KR" altLang="en-US"/>
          </a:p>
        </p:txBody>
      </p:sp>
      <p:sp>
        <p:nvSpPr>
          <p:cNvPr id="5" name="바닥글 개체 틀 4"/>
          <p:cNvSpPr>
            <a:spLocks noGrp="1"/>
          </p:cNvSpPr>
          <p:nvPr>
            <p:ph type="ftr" sz="quarter" idx="11"/>
          </p:nvPr>
        </p:nvSpPr>
        <p:spPr/>
        <p:txBody>
          <a:bodyPr/>
          <a:lstStyle/>
          <a:p>
            <a:r>
              <a:rPr lang="ko-KR" altLang="en-US"/>
              <a:t>한이음 ▶ 프로그램 설계서</a:t>
            </a:r>
          </a:p>
        </p:txBody>
      </p:sp>
      <p:sp>
        <p:nvSpPr>
          <p:cNvPr id="6" name="슬라이드 번호 개체 틀 5"/>
          <p:cNvSpPr>
            <a:spLocks noGrp="1"/>
          </p:cNvSpPr>
          <p:nvPr>
            <p:ph type="sldNum" sz="quarter" idx="12"/>
          </p:nvPr>
        </p:nvSpPr>
        <p:spPr/>
        <p:txBody>
          <a:bodyPr/>
          <a:lstStyle/>
          <a:p>
            <a:fld id="{343FC95C-4A71-4760-A575-4AE7075BB6F0}" type="slidenum">
              <a:rPr lang="ko-KR" altLang="en-US" smtClean="0"/>
              <a:pPr/>
              <a:t>‹#›</a:t>
            </a:fld>
            <a:endParaRPr lang="ko-KR" altLang="en-US"/>
          </a:p>
        </p:txBody>
      </p:sp>
    </p:spTree>
    <p:extLst>
      <p:ext uri="{BB962C8B-B14F-4D97-AF65-F5344CB8AC3E}">
        <p14:creationId xmlns:p14="http://schemas.microsoft.com/office/powerpoint/2010/main" val="3883982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A3DBE8A-08A0-4AE2-B806-C9B9A473B0ED}" type="datetime1">
              <a:rPr lang="ko-KR" altLang="en-US" smtClean="0"/>
              <a:pPr/>
              <a:t>2021-11-18</a:t>
            </a:fld>
            <a:endParaRPr lang="ko-KR" altLang="en-US"/>
          </a:p>
        </p:txBody>
      </p:sp>
      <p:sp>
        <p:nvSpPr>
          <p:cNvPr id="5" name="바닥글 개체 틀 4"/>
          <p:cNvSpPr>
            <a:spLocks noGrp="1"/>
          </p:cNvSpPr>
          <p:nvPr>
            <p:ph type="ftr" sz="quarter" idx="11"/>
          </p:nvPr>
        </p:nvSpPr>
        <p:spPr/>
        <p:txBody>
          <a:bodyPr/>
          <a:lstStyle/>
          <a:p>
            <a:r>
              <a:rPr lang="ko-KR" altLang="en-US"/>
              <a:t>한이음 ▶ 프로그램 설계서</a:t>
            </a:r>
          </a:p>
        </p:txBody>
      </p:sp>
      <p:sp>
        <p:nvSpPr>
          <p:cNvPr id="6" name="슬라이드 번호 개체 틀 5"/>
          <p:cNvSpPr>
            <a:spLocks noGrp="1"/>
          </p:cNvSpPr>
          <p:nvPr>
            <p:ph type="sldNum" sz="quarter" idx="12"/>
          </p:nvPr>
        </p:nvSpPr>
        <p:spPr>
          <a:xfrm>
            <a:off x="6553200" y="6617245"/>
            <a:ext cx="2133600" cy="196131"/>
          </a:xfrm>
        </p:spPr>
        <p:txBody>
          <a:bodyPr/>
          <a:lstStyle/>
          <a:p>
            <a:fld id="{343FC95C-4A71-4760-A575-4AE7075BB6F0}" type="slidenum">
              <a:rPr lang="ko-KR" altLang="en-US" smtClean="0"/>
              <a:pPr/>
              <a:t>‹#›</a:t>
            </a:fld>
            <a:endParaRPr lang="ko-KR" altLang="en-US"/>
          </a:p>
        </p:txBody>
      </p:sp>
    </p:spTree>
    <p:extLst>
      <p:ext uri="{BB962C8B-B14F-4D97-AF65-F5344CB8AC3E}">
        <p14:creationId xmlns:p14="http://schemas.microsoft.com/office/powerpoint/2010/main" val="374030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7FE13E15-7006-4370-B5F6-60D7104AE3B4}" type="datetime1">
              <a:rPr lang="ko-KR" altLang="en-US" smtClean="0"/>
              <a:pPr/>
              <a:t>2021-11-18</a:t>
            </a:fld>
            <a:endParaRPr lang="ko-KR" altLang="en-US"/>
          </a:p>
        </p:txBody>
      </p:sp>
      <p:sp>
        <p:nvSpPr>
          <p:cNvPr id="5" name="바닥글 개체 틀 4"/>
          <p:cNvSpPr>
            <a:spLocks noGrp="1"/>
          </p:cNvSpPr>
          <p:nvPr>
            <p:ph type="ftr" sz="quarter" idx="11"/>
          </p:nvPr>
        </p:nvSpPr>
        <p:spPr/>
        <p:txBody>
          <a:bodyPr/>
          <a:lstStyle/>
          <a:p>
            <a:r>
              <a:rPr lang="ko-KR" altLang="en-US"/>
              <a:t>한이음 ▶ 프로그램 설계서</a:t>
            </a:r>
          </a:p>
        </p:txBody>
      </p:sp>
      <p:sp>
        <p:nvSpPr>
          <p:cNvPr id="6" name="슬라이드 번호 개체 틀 5"/>
          <p:cNvSpPr>
            <a:spLocks noGrp="1"/>
          </p:cNvSpPr>
          <p:nvPr>
            <p:ph type="sldNum" sz="quarter" idx="12"/>
          </p:nvPr>
        </p:nvSpPr>
        <p:spPr/>
        <p:txBody>
          <a:bodyPr/>
          <a:lstStyle/>
          <a:p>
            <a:fld id="{343FC95C-4A71-4760-A575-4AE7075BB6F0}" type="slidenum">
              <a:rPr lang="ko-KR" altLang="en-US" smtClean="0"/>
              <a:pPr/>
              <a:t>‹#›</a:t>
            </a:fld>
            <a:endParaRPr lang="ko-KR" altLang="en-US"/>
          </a:p>
        </p:txBody>
      </p:sp>
    </p:spTree>
    <p:extLst>
      <p:ext uri="{BB962C8B-B14F-4D97-AF65-F5344CB8AC3E}">
        <p14:creationId xmlns:p14="http://schemas.microsoft.com/office/powerpoint/2010/main" val="100283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F7D10D11-2C95-44F2-9DFC-D0C737CB5390}" type="datetime1">
              <a:rPr lang="ko-KR" altLang="en-US" smtClean="0"/>
              <a:pPr/>
              <a:t>2021-11-18</a:t>
            </a:fld>
            <a:endParaRPr lang="ko-KR" altLang="en-US"/>
          </a:p>
        </p:txBody>
      </p:sp>
      <p:sp>
        <p:nvSpPr>
          <p:cNvPr id="6" name="바닥글 개체 틀 5"/>
          <p:cNvSpPr>
            <a:spLocks noGrp="1"/>
          </p:cNvSpPr>
          <p:nvPr>
            <p:ph type="ftr" sz="quarter" idx="11"/>
          </p:nvPr>
        </p:nvSpPr>
        <p:spPr/>
        <p:txBody>
          <a:bodyPr/>
          <a:lstStyle/>
          <a:p>
            <a:r>
              <a:rPr lang="ko-KR" altLang="en-US"/>
              <a:t>한이음 ▶ 프로그램 설계서</a:t>
            </a:r>
          </a:p>
        </p:txBody>
      </p:sp>
      <p:sp>
        <p:nvSpPr>
          <p:cNvPr id="7" name="슬라이드 번호 개체 틀 6"/>
          <p:cNvSpPr>
            <a:spLocks noGrp="1"/>
          </p:cNvSpPr>
          <p:nvPr>
            <p:ph type="sldNum" sz="quarter" idx="12"/>
          </p:nvPr>
        </p:nvSpPr>
        <p:spPr/>
        <p:txBody>
          <a:bodyPr/>
          <a:lstStyle/>
          <a:p>
            <a:fld id="{343FC95C-4A71-4760-A575-4AE7075BB6F0}" type="slidenum">
              <a:rPr lang="ko-KR" altLang="en-US" smtClean="0"/>
              <a:pPr/>
              <a:t>‹#›</a:t>
            </a:fld>
            <a:endParaRPr lang="ko-KR" altLang="en-US"/>
          </a:p>
        </p:txBody>
      </p:sp>
    </p:spTree>
    <p:extLst>
      <p:ext uri="{BB962C8B-B14F-4D97-AF65-F5344CB8AC3E}">
        <p14:creationId xmlns:p14="http://schemas.microsoft.com/office/powerpoint/2010/main" val="3771583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5135845-0C4F-469E-8726-3EBFD71077A7}" type="datetime1">
              <a:rPr lang="ko-KR" altLang="en-US" smtClean="0"/>
              <a:pPr/>
              <a:t>2021-11-18</a:t>
            </a:fld>
            <a:endParaRPr lang="ko-KR" altLang="en-US"/>
          </a:p>
        </p:txBody>
      </p:sp>
      <p:sp>
        <p:nvSpPr>
          <p:cNvPr id="8" name="바닥글 개체 틀 7"/>
          <p:cNvSpPr>
            <a:spLocks noGrp="1"/>
          </p:cNvSpPr>
          <p:nvPr>
            <p:ph type="ftr" sz="quarter" idx="11"/>
          </p:nvPr>
        </p:nvSpPr>
        <p:spPr/>
        <p:txBody>
          <a:bodyPr/>
          <a:lstStyle/>
          <a:p>
            <a:r>
              <a:rPr lang="ko-KR" altLang="en-US"/>
              <a:t>한이음 ▶ 프로그램 설계서</a:t>
            </a:r>
          </a:p>
        </p:txBody>
      </p:sp>
      <p:sp>
        <p:nvSpPr>
          <p:cNvPr id="9" name="슬라이드 번호 개체 틀 8"/>
          <p:cNvSpPr>
            <a:spLocks noGrp="1"/>
          </p:cNvSpPr>
          <p:nvPr>
            <p:ph type="sldNum" sz="quarter" idx="12"/>
          </p:nvPr>
        </p:nvSpPr>
        <p:spPr/>
        <p:txBody>
          <a:bodyPr/>
          <a:lstStyle/>
          <a:p>
            <a:fld id="{343FC95C-4A71-4760-A575-4AE7075BB6F0}" type="slidenum">
              <a:rPr lang="ko-KR" altLang="en-US" smtClean="0"/>
              <a:pPr/>
              <a:t>‹#›</a:t>
            </a:fld>
            <a:endParaRPr lang="ko-KR" altLang="en-US"/>
          </a:p>
        </p:txBody>
      </p:sp>
    </p:spTree>
    <p:extLst>
      <p:ext uri="{BB962C8B-B14F-4D97-AF65-F5344CB8AC3E}">
        <p14:creationId xmlns:p14="http://schemas.microsoft.com/office/powerpoint/2010/main" val="128299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C80FC019-3CDA-4483-987D-B12D1EB4D233}" type="datetime1">
              <a:rPr lang="ko-KR" altLang="en-US" smtClean="0"/>
              <a:pPr/>
              <a:t>2021-11-18</a:t>
            </a:fld>
            <a:endParaRPr lang="ko-KR" altLang="en-US"/>
          </a:p>
        </p:txBody>
      </p:sp>
      <p:sp>
        <p:nvSpPr>
          <p:cNvPr id="4" name="바닥글 개체 틀 3"/>
          <p:cNvSpPr>
            <a:spLocks noGrp="1"/>
          </p:cNvSpPr>
          <p:nvPr>
            <p:ph type="ftr" sz="quarter" idx="11"/>
          </p:nvPr>
        </p:nvSpPr>
        <p:spPr/>
        <p:txBody>
          <a:bodyPr/>
          <a:lstStyle/>
          <a:p>
            <a:r>
              <a:rPr lang="ko-KR" altLang="en-US"/>
              <a:t>한이음 ▶ 프로그램 설계서</a:t>
            </a:r>
          </a:p>
        </p:txBody>
      </p:sp>
      <p:sp>
        <p:nvSpPr>
          <p:cNvPr id="5" name="슬라이드 번호 개체 틀 4"/>
          <p:cNvSpPr>
            <a:spLocks noGrp="1"/>
          </p:cNvSpPr>
          <p:nvPr>
            <p:ph type="sldNum" sz="quarter" idx="12"/>
          </p:nvPr>
        </p:nvSpPr>
        <p:spPr/>
        <p:txBody>
          <a:bodyPr/>
          <a:lstStyle/>
          <a:p>
            <a:fld id="{343FC95C-4A71-4760-A575-4AE7075BB6F0}" type="slidenum">
              <a:rPr lang="ko-KR" altLang="en-US" smtClean="0"/>
              <a:pPr/>
              <a:t>‹#›</a:t>
            </a:fld>
            <a:endParaRPr lang="ko-KR" altLang="en-US"/>
          </a:p>
        </p:txBody>
      </p:sp>
    </p:spTree>
    <p:extLst>
      <p:ext uri="{BB962C8B-B14F-4D97-AF65-F5344CB8AC3E}">
        <p14:creationId xmlns:p14="http://schemas.microsoft.com/office/powerpoint/2010/main" val="2445998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5936E48-2907-481B-8F8C-35E94B4338B9}" type="datetime1">
              <a:rPr lang="ko-KR" altLang="en-US" smtClean="0"/>
              <a:pPr/>
              <a:t>2021-11-18</a:t>
            </a:fld>
            <a:endParaRPr lang="ko-KR" altLang="en-US"/>
          </a:p>
        </p:txBody>
      </p:sp>
      <p:sp>
        <p:nvSpPr>
          <p:cNvPr id="3" name="바닥글 개체 틀 2"/>
          <p:cNvSpPr>
            <a:spLocks noGrp="1"/>
          </p:cNvSpPr>
          <p:nvPr>
            <p:ph type="ftr" sz="quarter" idx="11"/>
          </p:nvPr>
        </p:nvSpPr>
        <p:spPr/>
        <p:txBody>
          <a:bodyPr/>
          <a:lstStyle/>
          <a:p>
            <a:r>
              <a:rPr lang="ko-KR" altLang="en-US"/>
              <a:t>한이음 ▶ 프로그램 설계서</a:t>
            </a:r>
          </a:p>
        </p:txBody>
      </p:sp>
      <p:sp>
        <p:nvSpPr>
          <p:cNvPr id="4" name="슬라이드 번호 개체 틀 3"/>
          <p:cNvSpPr>
            <a:spLocks noGrp="1"/>
          </p:cNvSpPr>
          <p:nvPr>
            <p:ph type="sldNum" sz="quarter" idx="12"/>
          </p:nvPr>
        </p:nvSpPr>
        <p:spPr/>
        <p:txBody>
          <a:bodyPr/>
          <a:lstStyle/>
          <a:p>
            <a:fld id="{343FC95C-4A71-4760-A575-4AE7075BB6F0}" type="slidenum">
              <a:rPr lang="ko-KR" altLang="en-US" smtClean="0"/>
              <a:pPr/>
              <a:t>‹#›</a:t>
            </a:fld>
            <a:endParaRPr lang="ko-KR" altLang="en-US"/>
          </a:p>
        </p:txBody>
      </p:sp>
    </p:spTree>
    <p:extLst>
      <p:ext uri="{BB962C8B-B14F-4D97-AF65-F5344CB8AC3E}">
        <p14:creationId xmlns:p14="http://schemas.microsoft.com/office/powerpoint/2010/main" val="3259381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6D1E666-04C9-40C3-88DF-F7C22C7A6172}" type="datetime1">
              <a:rPr lang="ko-KR" altLang="en-US" smtClean="0"/>
              <a:pPr/>
              <a:t>2021-11-18</a:t>
            </a:fld>
            <a:endParaRPr lang="ko-KR" altLang="en-US"/>
          </a:p>
        </p:txBody>
      </p:sp>
      <p:sp>
        <p:nvSpPr>
          <p:cNvPr id="6" name="바닥글 개체 틀 5"/>
          <p:cNvSpPr>
            <a:spLocks noGrp="1"/>
          </p:cNvSpPr>
          <p:nvPr>
            <p:ph type="ftr" sz="quarter" idx="11"/>
          </p:nvPr>
        </p:nvSpPr>
        <p:spPr/>
        <p:txBody>
          <a:bodyPr/>
          <a:lstStyle/>
          <a:p>
            <a:r>
              <a:rPr lang="ko-KR" altLang="en-US"/>
              <a:t>한이음 ▶ 프로그램 설계서</a:t>
            </a:r>
          </a:p>
        </p:txBody>
      </p:sp>
      <p:sp>
        <p:nvSpPr>
          <p:cNvPr id="7" name="슬라이드 번호 개체 틀 6"/>
          <p:cNvSpPr>
            <a:spLocks noGrp="1"/>
          </p:cNvSpPr>
          <p:nvPr>
            <p:ph type="sldNum" sz="quarter" idx="12"/>
          </p:nvPr>
        </p:nvSpPr>
        <p:spPr/>
        <p:txBody>
          <a:bodyPr/>
          <a:lstStyle/>
          <a:p>
            <a:fld id="{343FC95C-4A71-4760-A575-4AE7075BB6F0}" type="slidenum">
              <a:rPr lang="ko-KR" altLang="en-US" smtClean="0"/>
              <a:pPr/>
              <a:t>‹#›</a:t>
            </a:fld>
            <a:endParaRPr lang="ko-KR" altLang="en-US"/>
          </a:p>
        </p:txBody>
      </p:sp>
    </p:spTree>
    <p:extLst>
      <p:ext uri="{BB962C8B-B14F-4D97-AF65-F5344CB8AC3E}">
        <p14:creationId xmlns:p14="http://schemas.microsoft.com/office/powerpoint/2010/main" val="3490461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21D27B48-006F-4BC1-BDC8-3C8CA726AC13}" type="datetime1">
              <a:rPr lang="ko-KR" altLang="en-US" smtClean="0"/>
              <a:pPr/>
              <a:t>2021-11-18</a:t>
            </a:fld>
            <a:endParaRPr lang="ko-KR" altLang="en-US"/>
          </a:p>
        </p:txBody>
      </p:sp>
      <p:sp>
        <p:nvSpPr>
          <p:cNvPr id="6" name="바닥글 개체 틀 5"/>
          <p:cNvSpPr>
            <a:spLocks noGrp="1"/>
          </p:cNvSpPr>
          <p:nvPr>
            <p:ph type="ftr" sz="quarter" idx="11"/>
          </p:nvPr>
        </p:nvSpPr>
        <p:spPr/>
        <p:txBody>
          <a:bodyPr/>
          <a:lstStyle/>
          <a:p>
            <a:r>
              <a:rPr lang="ko-KR" altLang="en-US"/>
              <a:t>한이음 ▶ 프로그램 설계서</a:t>
            </a:r>
          </a:p>
        </p:txBody>
      </p:sp>
      <p:sp>
        <p:nvSpPr>
          <p:cNvPr id="7" name="슬라이드 번호 개체 틀 6"/>
          <p:cNvSpPr>
            <a:spLocks noGrp="1"/>
          </p:cNvSpPr>
          <p:nvPr>
            <p:ph type="sldNum" sz="quarter" idx="12"/>
          </p:nvPr>
        </p:nvSpPr>
        <p:spPr/>
        <p:txBody>
          <a:bodyPr/>
          <a:lstStyle/>
          <a:p>
            <a:fld id="{343FC95C-4A71-4760-A575-4AE7075BB6F0}" type="slidenum">
              <a:rPr lang="ko-KR" altLang="en-US" smtClean="0"/>
              <a:pPr/>
              <a:t>‹#›</a:t>
            </a:fld>
            <a:endParaRPr lang="ko-KR" altLang="en-US"/>
          </a:p>
        </p:txBody>
      </p:sp>
    </p:spTree>
    <p:extLst>
      <p:ext uri="{BB962C8B-B14F-4D97-AF65-F5344CB8AC3E}">
        <p14:creationId xmlns:p14="http://schemas.microsoft.com/office/powerpoint/2010/main" val="1113004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Office 테마">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anchor="ctr">
            <a:normAutofit/>
          </a:bodyPr>
          <a:lstStyle/>
          <a:p>
            <a:pPr lvl="0">
              <a:defRPr/>
            </a:pPr>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anchor="ctr"/>
          <a:lstStyle>
            <a:lvl1pPr algn="l">
              <a:defRPr sz="1200">
                <a:solidFill>
                  <a:schemeClr val="tx1">
                    <a:tint val="75000"/>
                  </a:schemeClr>
                </a:solidFill>
              </a:defRPr>
            </a:lvl1pPr>
          </a:lstStyle>
          <a:p>
            <a:pPr lvl="0">
              <a:defRPr/>
            </a:pPr>
            <a:fld id="{4926EC2E-D34C-4476-B4C7-64731BF56572}" type="datetime1">
              <a:rPr lang="ko-KR" altLang="en-US"/>
              <a:pPr lvl="0">
                <a:defRPr/>
              </a:pPr>
              <a:t>2021-11-18</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a:pPr>
            <a:r>
              <a:rPr lang="ko-KR" altLang="en-US"/>
              <a:t>한이음 ▶ 프로그램 설계서</a:t>
            </a:r>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anchor="ctr"/>
          <a:lstStyle>
            <a:lvl1pPr algn="r">
              <a:defRPr sz="1200">
                <a:solidFill>
                  <a:schemeClr val="tx1">
                    <a:tint val="75000"/>
                  </a:schemeClr>
                </a:solidFill>
              </a:defRPr>
            </a:lvl1pPr>
          </a:lstStyle>
          <a:p>
            <a:pPr lvl="0">
              <a:defRPr/>
            </a:pPr>
            <a:fld id="{343FC95C-4A71-4760-A575-4AE7075BB6F0}"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ransition/>
  <p:hf sldNum="0"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news.heraldcorp.com/view.php?ud=20210810000079"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news.sktelecom.com/13154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wired.kr/news/articleView.html?idxno=373"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www.freeget.net/bbs/board.php?bo_table=locals&amp;wr_id=1525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hani.co.kr/arti/science/technology/976124.html#csidxbdf69570895b3e0b226ebfb41273e6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p:cNvSpPr/>
          <p:nvPr/>
        </p:nvSpPr>
        <p:spPr>
          <a:xfrm>
            <a:off x="0" y="4509120"/>
            <a:ext cx="9144000" cy="2348880"/>
          </a:xfrm>
          <a:prstGeom prst="rect">
            <a:avLst/>
          </a:prstGeom>
          <a:solidFill>
            <a:srgbClr val="E2E6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1" name="Picture 13"/>
          <p:cNvPicPr>
            <a:picLocks noChangeAspect="1" noChangeArrowheads="1"/>
          </p:cNvPicPr>
          <p:nvPr/>
        </p:nvPicPr>
        <p:blipFill rotWithShape="1">
          <a:blip r:embed="rId2"/>
          <a:srcRect l="1040"/>
          <a:stretch>
            <a:fillRect/>
          </a:stretch>
        </p:blipFill>
        <p:spPr>
          <a:xfrm rot="21600000">
            <a:off x="0" y="764704"/>
            <a:ext cx="4716016" cy="3524387"/>
          </a:xfrm>
          <a:prstGeom prst="rect">
            <a:avLst/>
          </a:prstGeom>
          <a:noFill/>
          <a:ln>
            <a:noFill/>
          </a:ln>
        </p:spPr>
      </p:pic>
      <p:sp>
        <p:nvSpPr>
          <p:cNvPr id="19" name="TextBox 18"/>
          <p:cNvSpPr txBox="1"/>
          <p:nvPr/>
        </p:nvSpPr>
        <p:spPr>
          <a:xfrm>
            <a:off x="1115615" y="1916832"/>
            <a:ext cx="7014924" cy="861774"/>
          </a:xfrm>
          <a:prstGeom prst="rect">
            <a:avLst/>
          </a:prstGeom>
          <a:noFill/>
        </p:spPr>
        <p:txBody>
          <a:bodyPr wrap="none">
            <a:spAutoFit/>
          </a:bodyPr>
          <a:lstStyle/>
          <a:p>
            <a:pPr lvl="0">
              <a:defRPr/>
            </a:pPr>
            <a:r>
              <a:rPr lang="en-US" altLang="ko-KR" sz="5000" b="1" spc="-150">
                <a:solidFill>
                  <a:schemeClr val="accent2">
                    <a:lumMod val="75000"/>
                  </a:schemeClr>
                </a:solidFill>
              </a:rPr>
              <a:t>SW</a:t>
            </a:r>
            <a:r>
              <a:rPr lang="ko-KR" altLang="en-US" sz="5000" b="1" spc="-150">
                <a:solidFill>
                  <a:schemeClr val="accent2">
                    <a:lumMod val="75000"/>
                  </a:schemeClr>
                </a:solidFill>
              </a:rPr>
              <a:t>개발</a:t>
            </a:r>
            <a:r>
              <a:rPr lang="en-US" altLang="ko-KR" sz="5000" b="1" spc="-150">
                <a:solidFill>
                  <a:schemeClr val="accent2">
                    <a:lumMod val="75000"/>
                  </a:schemeClr>
                </a:solidFill>
              </a:rPr>
              <a:t>/HW</a:t>
            </a:r>
            <a:r>
              <a:rPr lang="ko-KR" altLang="en-US" sz="5000" b="1" spc="-150">
                <a:solidFill>
                  <a:schemeClr val="accent2">
                    <a:lumMod val="75000"/>
                  </a:schemeClr>
                </a:solidFill>
              </a:rPr>
              <a:t>제작 설계서</a:t>
            </a:r>
          </a:p>
        </p:txBody>
      </p:sp>
      <p:sp>
        <p:nvSpPr>
          <p:cNvPr id="9" name="TextBox 8"/>
          <p:cNvSpPr txBox="1"/>
          <p:nvPr/>
        </p:nvSpPr>
        <p:spPr>
          <a:xfrm>
            <a:off x="1187624" y="3717032"/>
            <a:ext cx="8208912" cy="824488"/>
          </a:xfrm>
          <a:prstGeom prst="rect">
            <a:avLst/>
          </a:prstGeom>
          <a:noFill/>
        </p:spPr>
        <p:txBody>
          <a:bodyPr wrap="square">
            <a:spAutoFit/>
          </a:bodyPr>
          <a:lstStyle/>
          <a:p>
            <a:pPr lvl="0">
              <a:buClr>
                <a:srgbClr val="77787B"/>
              </a:buClr>
              <a:buNone/>
              <a:defRPr/>
            </a:pPr>
            <a:r>
              <a:rPr lang="ko-KR" altLang="en-US" sz="2400" b="1" spc="-150">
                <a:solidFill>
                  <a:srgbClr val="77787B"/>
                </a:solidFill>
              </a:rPr>
              <a:t>프로젝트 명 </a:t>
            </a:r>
            <a:r>
              <a:rPr lang="en-US" altLang="ko-KR" sz="2400" b="1" spc="-150">
                <a:solidFill>
                  <a:srgbClr val="77787B"/>
                </a:solidFill>
              </a:rPr>
              <a:t>:</a:t>
            </a:r>
            <a:r>
              <a:rPr lang="ko-KR" altLang="en-US" sz="2400" b="1" spc="-150">
                <a:solidFill>
                  <a:srgbClr val="77787B"/>
                </a:solidFill>
              </a:rPr>
              <a:t/>
            </a:r>
            <a:br>
              <a:rPr lang="ko-KR" altLang="en-US" sz="2400" b="1" spc="-150">
                <a:solidFill>
                  <a:srgbClr val="77787B"/>
                </a:solidFill>
              </a:rPr>
            </a:br>
            <a:r>
              <a:rPr lang="en-US" altLang="ko-KR" sz="2400" b="1" spc="-150">
                <a:solidFill>
                  <a:srgbClr val="77787B"/>
                </a:solidFill>
              </a:rPr>
              <a:t>독거노인/장애인의 안전 모니터링을 위한 AI/IoT 문열림센서</a:t>
            </a:r>
          </a:p>
        </p:txBody>
      </p:sp>
      <p:pic>
        <p:nvPicPr>
          <p:cNvPr id="7"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en-US" altLang="ko-KR" sz="1700" b="1">
                <a:solidFill>
                  <a:schemeClr val="bg1"/>
                </a:solidFill>
                <a:latin typeface="+mn-ea"/>
                <a:cs typeface="+mj-cs"/>
              </a:rPr>
              <a:t> </a:t>
            </a:r>
            <a:r>
              <a:rPr lang="ko-KR" altLang="en-US" sz="1700" b="1">
                <a:solidFill>
                  <a:schemeClr val="bg1"/>
                </a:solidFill>
                <a:latin typeface="+mn-ea"/>
                <a:cs typeface="+mj-cs"/>
              </a:rPr>
              <a:t>설문조사 분석</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7"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graphicFrame>
        <p:nvGraphicFramePr>
          <p:cNvPr id="4" name="표 4"/>
          <p:cNvGraphicFramePr>
            <a:graphicFrameLocks noGrp="1"/>
          </p:cNvGraphicFramePr>
          <p:nvPr/>
        </p:nvGraphicFramePr>
        <p:xfrm>
          <a:off x="287523" y="1241378"/>
          <a:ext cx="7956885" cy="2124040"/>
        </p:xfrm>
        <a:graphic>
          <a:graphicData uri="http://schemas.openxmlformats.org/drawingml/2006/table">
            <a:tbl>
              <a:tblPr firstRow="1" bandRow="1">
                <a:tableStyleId>{5C22544A-7EE6-4342-B048-85BDC9FD1C3A}</a:tableStyleId>
              </a:tblPr>
              <a:tblGrid>
                <a:gridCol w="1692189">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tblGrid>
              <a:tr h="333368">
                <a:tc>
                  <a:txBody>
                    <a:bodyPr/>
                    <a:lstStyle/>
                    <a:p>
                      <a:pPr algn="ctr" latinLnBrk="1">
                        <a:defRPr/>
                      </a:pPr>
                      <a:r>
                        <a:rPr lang="ko-KR" altLang="en-US" sz="1200" b="1"/>
                        <a:t>설문 이름</a:t>
                      </a:r>
                    </a:p>
                  </a:txBody>
                  <a:tcPr anchor="ctr"/>
                </a:tc>
                <a:tc>
                  <a:txBody>
                    <a:bodyPr/>
                    <a:lstStyle/>
                    <a:p>
                      <a:pPr algn="l" latinLnBrk="1">
                        <a:defRPr/>
                      </a:pPr>
                      <a:r>
                        <a:rPr lang="ko-KR" altLang="en-US" sz="1200" b="0" dirty="0"/>
                        <a:t>노인 돌봄 서비스 애플리케이션 관련 사용 여부 및 필요 기능 조사</a:t>
                      </a:r>
                    </a:p>
                  </a:txBody>
                  <a:tcPr anchor="ctr"/>
                </a:tc>
                <a:extLst>
                  <a:ext uri="{0D108BD9-81ED-4DB2-BD59-A6C34878D82A}">
                    <a16:rowId xmlns:a16="http://schemas.microsoft.com/office/drawing/2014/main" val="10000"/>
                  </a:ext>
                </a:extLst>
              </a:tr>
              <a:tr h="333368">
                <a:tc>
                  <a:txBody>
                    <a:bodyPr/>
                    <a:lstStyle/>
                    <a:p>
                      <a:pPr algn="ctr" latinLnBrk="1">
                        <a:defRPr/>
                      </a:pPr>
                      <a:r>
                        <a:rPr lang="ko-KR" altLang="en-US" sz="1200" b="1"/>
                        <a:t>설문 시행 기간</a:t>
                      </a:r>
                    </a:p>
                  </a:txBody>
                  <a:tcPr anchor="ctr"/>
                </a:tc>
                <a:tc>
                  <a:txBody>
                    <a:bodyPr/>
                    <a:lstStyle/>
                    <a:p>
                      <a:pPr algn="l" latinLnBrk="1">
                        <a:defRPr/>
                      </a:pPr>
                      <a:r>
                        <a:rPr lang="en-US" altLang="ko-KR" sz="1200" dirty="0"/>
                        <a:t>2021</a:t>
                      </a:r>
                      <a:r>
                        <a:rPr lang="ko-KR" altLang="en-US" sz="1200" dirty="0"/>
                        <a:t>년 </a:t>
                      </a:r>
                      <a:r>
                        <a:rPr lang="en-US" altLang="ko-KR" sz="1200" dirty="0"/>
                        <a:t>6</a:t>
                      </a:r>
                      <a:r>
                        <a:rPr lang="ko-KR" altLang="en-US" sz="1200" dirty="0"/>
                        <a:t>월 </a:t>
                      </a:r>
                      <a:r>
                        <a:rPr lang="en-US" altLang="ko-KR" sz="1200" dirty="0"/>
                        <a:t>8</a:t>
                      </a:r>
                      <a:r>
                        <a:rPr lang="ko-KR" altLang="en-US" sz="1200" dirty="0"/>
                        <a:t>일 </a:t>
                      </a:r>
                      <a:r>
                        <a:rPr lang="en-US" altLang="ko-KR" sz="1200" dirty="0"/>
                        <a:t>~ 2021</a:t>
                      </a:r>
                      <a:r>
                        <a:rPr lang="ko-KR" altLang="en-US" sz="1200" dirty="0"/>
                        <a:t>년 </a:t>
                      </a:r>
                      <a:r>
                        <a:rPr lang="en-US" altLang="ko-KR" sz="1200" dirty="0"/>
                        <a:t>6</a:t>
                      </a:r>
                      <a:r>
                        <a:rPr lang="ko-KR" altLang="en-US" sz="1200" dirty="0"/>
                        <a:t>월 </a:t>
                      </a:r>
                      <a:r>
                        <a:rPr lang="en-US" altLang="ko-KR" sz="1200" dirty="0"/>
                        <a:t>22</a:t>
                      </a:r>
                      <a:r>
                        <a:rPr lang="ko-KR" altLang="en-US" sz="1200" dirty="0"/>
                        <a:t>일</a:t>
                      </a:r>
                    </a:p>
                  </a:txBody>
                  <a:tcPr anchor="ctr"/>
                </a:tc>
                <a:extLst>
                  <a:ext uri="{0D108BD9-81ED-4DB2-BD59-A6C34878D82A}">
                    <a16:rowId xmlns:a16="http://schemas.microsoft.com/office/drawing/2014/main" val="10001"/>
                  </a:ext>
                </a:extLst>
              </a:tr>
              <a:tr h="333368">
                <a:tc>
                  <a:txBody>
                    <a:bodyPr/>
                    <a:lstStyle/>
                    <a:p>
                      <a:pPr algn="ctr" latinLnBrk="1">
                        <a:defRPr/>
                      </a:pPr>
                      <a:r>
                        <a:rPr lang="ko-KR" altLang="en-US" sz="1200" b="1"/>
                        <a:t>설문 응답 인원</a:t>
                      </a:r>
                    </a:p>
                  </a:txBody>
                  <a:tcPr anchor="ctr"/>
                </a:tc>
                <a:tc>
                  <a:txBody>
                    <a:bodyPr/>
                    <a:lstStyle/>
                    <a:p>
                      <a:pPr algn="l" latinLnBrk="1">
                        <a:defRPr/>
                      </a:pPr>
                      <a:r>
                        <a:rPr lang="en-US" altLang="ko-KR" sz="1200" dirty="0"/>
                        <a:t>97</a:t>
                      </a:r>
                      <a:r>
                        <a:rPr lang="ko-KR" altLang="en-US" sz="1200" dirty="0"/>
                        <a:t>명</a:t>
                      </a:r>
                    </a:p>
                  </a:txBody>
                  <a:tcPr anchor="ctr"/>
                </a:tc>
                <a:extLst>
                  <a:ext uri="{0D108BD9-81ED-4DB2-BD59-A6C34878D82A}">
                    <a16:rowId xmlns:a16="http://schemas.microsoft.com/office/drawing/2014/main" val="10002"/>
                  </a:ext>
                </a:extLst>
              </a:tr>
              <a:tr h="333368">
                <a:tc>
                  <a:txBody>
                    <a:bodyPr/>
                    <a:lstStyle/>
                    <a:p>
                      <a:pPr algn="ctr" latinLnBrk="1">
                        <a:defRPr/>
                      </a:pPr>
                      <a:r>
                        <a:rPr lang="ko-KR" altLang="en-US" sz="1200" b="1"/>
                        <a:t>표본 집단</a:t>
                      </a:r>
                    </a:p>
                  </a:txBody>
                  <a:tcPr anchor="ctr"/>
                </a:tc>
                <a:tc>
                  <a:txBody>
                    <a:bodyPr/>
                    <a:lstStyle/>
                    <a:p>
                      <a:pPr algn="l" latinLnBrk="1">
                        <a:defRPr/>
                      </a:pPr>
                      <a:r>
                        <a:rPr lang="en-US" altLang="ko-KR" sz="1200"/>
                        <a:t>20</a:t>
                      </a:r>
                      <a:r>
                        <a:rPr lang="ko-KR" altLang="en-US" sz="1200"/>
                        <a:t>세 이상 학생 및 직장인</a:t>
                      </a:r>
                    </a:p>
                  </a:txBody>
                  <a:tcPr anchor="ctr"/>
                </a:tc>
                <a:extLst>
                  <a:ext uri="{0D108BD9-81ED-4DB2-BD59-A6C34878D82A}">
                    <a16:rowId xmlns:a16="http://schemas.microsoft.com/office/drawing/2014/main" val="10003"/>
                  </a:ext>
                </a:extLst>
              </a:tr>
              <a:tr h="397319">
                <a:tc>
                  <a:txBody>
                    <a:bodyPr/>
                    <a:lstStyle/>
                    <a:p>
                      <a:pPr algn="ctr" latinLnBrk="1">
                        <a:defRPr/>
                      </a:pPr>
                      <a:r>
                        <a:rPr lang="ko-KR" altLang="en-US" sz="1200" b="1"/>
                        <a:t>표본 집단 선정 이유</a:t>
                      </a:r>
                    </a:p>
                  </a:txBody>
                  <a:tcPr anchor="ctr"/>
                </a:tc>
                <a:tc>
                  <a:txBody>
                    <a:bodyPr/>
                    <a:lstStyle/>
                    <a:p>
                      <a:pPr algn="l" latinLnBrk="1">
                        <a:defRPr/>
                      </a:pPr>
                      <a:r>
                        <a:rPr lang="ko-KR" altLang="en-US" sz="1200" dirty="0"/>
                        <a:t>부모 또는 조부모와 거주지가 평균적으로 다른 경우를 대상으로 하여 필요한 기능을 파악하기 위해서 가장 적합함</a:t>
                      </a:r>
                      <a:r>
                        <a:rPr lang="en-US" altLang="ko-KR" sz="1200" dirty="0"/>
                        <a:t>.</a:t>
                      </a:r>
                      <a:endParaRPr lang="ko-KR" altLang="en-US" sz="1200" dirty="0"/>
                    </a:p>
                  </a:txBody>
                  <a:tcPr anchor="ctr"/>
                </a:tc>
                <a:extLst>
                  <a:ext uri="{0D108BD9-81ED-4DB2-BD59-A6C34878D82A}">
                    <a16:rowId xmlns:a16="http://schemas.microsoft.com/office/drawing/2014/main" val="10004"/>
                  </a:ext>
                </a:extLst>
              </a:tr>
              <a:tr h="333368">
                <a:tc>
                  <a:txBody>
                    <a:bodyPr/>
                    <a:lstStyle/>
                    <a:p>
                      <a:pPr algn="ctr" latinLnBrk="1">
                        <a:defRPr/>
                      </a:pPr>
                      <a:r>
                        <a:rPr lang="ko-KR" altLang="en-US" sz="1200" b="1"/>
                        <a:t>설문 도구</a:t>
                      </a:r>
                    </a:p>
                  </a:txBody>
                  <a:tcPr anchor="ctr"/>
                </a:tc>
                <a:tc>
                  <a:txBody>
                    <a:bodyPr/>
                    <a:lstStyle/>
                    <a:p>
                      <a:pPr algn="l" latinLnBrk="1">
                        <a:defRPr/>
                      </a:pPr>
                      <a:r>
                        <a:rPr lang="ko-KR" altLang="en-US" sz="1200" dirty="0"/>
                        <a:t>카카오톡</a:t>
                      </a:r>
                      <a:r>
                        <a:rPr lang="en-US" altLang="ko-KR" sz="1200" dirty="0"/>
                        <a:t>, Naver form</a:t>
                      </a:r>
                      <a:endParaRPr lang="ko-KR" altLang="en-US" sz="1200" dirty="0"/>
                    </a:p>
                  </a:txBody>
                  <a:tcPr anchor="ctr"/>
                </a:tc>
                <a:extLst>
                  <a:ext uri="{0D108BD9-81ED-4DB2-BD59-A6C34878D82A}">
                    <a16:rowId xmlns:a16="http://schemas.microsoft.com/office/drawing/2014/main" val="10005"/>
                  </a:ext>
                </a:extLst>
              </a:tr>
            </a:tbl>
          </a:graphicData>
        </a:graphic>
      </p:graphicFrame>
      <p:graphicFrame>
        <p:nvGraphicFramePr>
          <p:cNvPr id="9" name="차트 8"/>
          <p:cNvGraphicFramePr/>
          <p:nvPr/>
        </p:nvGraphicFramePr>
        <p:xfrm>
          <a:off x="272666" y="3361091"/>
          <a:ext cx="3984104" cy="31399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차트 11"/>
          <p:cNvGraphicFramePr/>
          <p:nvPr/>
        </p:nvGraphicFramePr>
        <p:xfrm>
          <a:off x="4065479" y="3429000"/>
          <a:ext cx="4370220" cy="2816737"/>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17" name="직선 연결선 16"/>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19"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요구사항 정의서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1026"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5" name="막힌 원호 34"/>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3" name="표 2"/>
          <p:cNvGraphicFramePr>
            <a:graphicFrameLocks noGrp="1"/>
          </p:cNvGraphicFramePr>
          <p:nvPr/>
        </p:nvGraphicFramePr>
        <p:xfrm>
          <a:off x="251520" y="1268760"/>
          <a:ext cx="4679756" cy="5373002"/>
        </p:xfrm>
        <a:graphic>
          <a:graphicData uri="http://schemas.openxmlformats.org/drawingml/2006/table">
            <a:tbl>
              <a:tblPr firstRow="1" bandRow="1"/>
              <a:tblGrid>
                <a:gridCol w="468171">
                  <a:extLst>
                    <a:ext uri="{9D8B030D-6E8A-4147-A177-3AD203B41FA5}">
                      <a16:colId xmlns:a16="http://schemas.microsoft.com/office/drawing/2014/main" val="20000"/>
                    </a:ext>
                  </a:extLst>
                </a:gridCol>
                <a:gridCol w="1243575">
                  <a:extLst>
                    <a:ext uri="{9D8B030D-6E8A-4147-A177-3AD203B41FA5}">
                      <a16:colId xmlns:a16="http://schemas.microsoft.com/office/drawing/2014/main" val="20001"/>
                    </a:ext>
                  </a:extLst>
                </a:gridCol>
                <a:gridCol w="2968010">
                  <a:extLst>
                    <a:ext uri="{9D8B030D-6E8A-4147-A177-3AD203B41FA5}">
                      <a16:colId xmlns:a16="http://schemas.microsoft.com/office/drawing/2014/main" val="20002"/>
                    </a:ext>
                  </a:extLst>
                </a:gridCol>
              </a:tblGrid>
              <a:tr h="243530">
                <a:tc>
                  <a:txBody>
                    <a:bodyPr/>
                    <a:lstStyle/>
                    <a:p>
                      <a:pPr marL="0" marR="0" indent="0" algn="ctr" latinLnBrk="0">
                        <a:lnSpc>
                          <a:spcPct val="160000"/>
                        </a:lnSpc>
                        <a:spcBef>
                          <a:spcPts val="0"/>
                        </a:spcBef>
                        <a:spcAft>
                          <a:spcPts val="0"/>
                        </a:spcAft>
                        <a:defRPr/>
                      </a:pPr>
                      <a:r>
                        <a:rPr lang="ko-KR" altLang="en-US" sz="900" b="1" kern="0" spc="0">
                          <a:solidFill>
                            <a:srgbClr val="000000"/>
                          </a:solidFill>
                          <a:effectLst/>
                          <a:latin typeface="맑은 고딕"/>
                          <a:ea typeface="맑은 고딕"/>
                        </a:rPr>
                        <a:t>구분</a:t>
                      </a:r>
                      <a:endParaRPr lang="ko-KR" altLang="en-US" sz="900" b="1"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chemeClr val="accent1">
                        <a:lumMod val="40000"/>
                        <a:lumOff val="60000"/>
                      </a:schemeClr>
                    </a:solidFill>
                  </a:tcPr>
                </a:tc>
                <a:tc>
                  <a:txBody>
                    <a:bodyPr/>
                    <a:lstStyle/>
                    <a:p>
                      <a:pPr marL="0" marR="0" indent="0" algn="ctr" latinLnBrk="0">
                        <a:lnSpc>
                          <a:spcPct val="160000"/>
                        </a:lnSpc>
                        <a:spcBef>
                          <a:spcPts val="0"/>
                        </a:spcBef>
                        <a:spcAft>
                          <a:spcPts val="0"/>
                        </a:spcAft>
                        <a:defRPr/>
                      </a:pPr>
                      <a:r>
                        <a:rPr lang="ko-KR" altLang="en-US" sz="900" b="1" kern="0" spc="0">
                          <a:solidFill>
                            <a:srgbClr val="000000"/>
                          </a:solidFill>
                          <a:effectLst/>
                          <a:latin typeface="맑은 고딕"/>
                          <a:ea typeface="맑은 고딕"/>
                        </a:rPr>
                        <a:t>기능</a:t>
                      </a:r>
                      <a:endParaRPr lang="ko-KR" altLang="en-US" sz="900" b="1"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chemeClr val="accent1">
                        <a:lumMod val="40000"/>
                        <a:lumOff val="60000"/>
                      </a:schemeClr>
                    </a:solidFill>
                  </a:tcPr>
                </a:tc>
                <a:tc>
                  <a:txBody>
                    <a:bodyPr/>
                    <a:lstStyle/>
                    <a:p>
                      <a:pPr marL="0" marR="0" indent="0" algn="ctr" latinLnBrk="0">
                        <a:lnSpc>
                          <a:spcPct val="160000"/>
                        </a:lnSpc>
                        <a:spcBef>
                          <a:spcPts val="0"/>
                        </a:spcBef>
                        <a:spcAft>
                          <a:spcPts val="0"/>
                        </a:spcAft>
                        <a:defRPr/>
                      </a:pPr>
                      <a:r>
                        <a:rPr lang="ko-KR" altLang="en-US" sz="900" b="1" kern="0" spc="0">
                          <a:solidFill>
                            <a:srgbClr val="000000"/>
                          </a:solidFill>
                          <a:effectLst/>
                          <a:latin typeface="맑은 고딕"/>
                          <a:ea typeface="맑은 고딕"/>
                        </a:rPr>
                        <a:t>설명</a:t>
                      </a:r>
                      <a:endParaRPr lang="ko-KR" altLang="en-US" sz="900" b="1"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chemeClr val="accent1">
                        <a:lumMod val="40000"/>
                        <a:lumOff val="60000"/>
                      </a:schemeClr>
                    </a:solidFill>
                  </a:tcPr>
                </a:tc>
                <a:extLst>
                  <a:ext uri="{0D108BD9-81ED-4DB2-BD59-A6C34878D82A}">
                    <a16:rowId xmlns:a16="http://schemas.microsoft.com/office/drawing/2014/main" val="10000"/>
                  </a:ext>
                </a:extLst>
              </a:tr>
              <a:tr h="332534">
                <a:tc rowSpan="12">
                  <a:txBody>
                    <a:bodyPr/>
                    <a:lstStyle/>
                    <a:p>
                      <a:pPr marL="0" marR="0" indent="0" algn="ctr" latinLnBrk="0">
                        <a:lnSpc>
                          <a:spcPct val="160000"/>
                        </a:lnSpc>
                        <a:spcBef>
                          <a:spcPts val="0"/>
                        </a:spcBef>
                        <a:spcAft>
                          <a:spcPts val="0"/>
                        </a:spcAft>
                        <a:defRPr/>
                      </a:pPr>
                      <a:r>
                        <a:rPr lang="en-US" sz="1000" b="0" kern="0" spc="0">
                          <a:solidFill>
                            <a:srgbClr val="000000"/>
                          </a:solidFill>
                          <a:effectLst/>
                          <a:latin typeface="맑은 고딕"/>
                          <a:ea typeface="맑은 고딕"/>
                        </a:rPr>
                        <a:t>S/W</a:t>
                      </a:r>
                      <a:endParaRPr lang="en-US"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맑은 고딕"/>
                          <a:ea typeface="맑은 고딕"/>
                        </a:rPr>
                        <a:t>앱 사용자 정보 등록</a:t>
                      </a:r>
                      <a:endParaRPr lang="ko-KR" altLang="en-US"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000" b="0" kern="0" spc="0">
                          <a:solidFill>
                            <a:srgbClr val="000000"/>
                          </a:solidFill>
                          <a:effectLst/>
                          <a:latin typeface="맑은 고딕"/>
                          <a:ea typeface="맑은 고딕"/>
                        </a:rPr>
                        <a:t>앱에 접근하기 위한 계정을 생성할 수 있다</a:t>
                      </a:r>
                      <a:r>
                        <a:rPr lang="en-US" altLang="ko-KR" sz="1000" b="0" kern="0" spc="0">
                          <a:solidFill>
                            <a:srgbClr val="000000"/>
                          </a:solidFill>
                          <a:effectLst/>
                          <a:latin typeface="맑은 고딕"/>
                          <a:ea typeface="맑은 고딕"/>
                        </a:rPr>
                        <a:t>.</a:t>
                      </a:r>
                      <a:endParaRPr lang="en-US" altLang="ko-KR"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334406">
                <a:tc vMerge="1">
                  <a:txBody>
                    <a:bodyPr/>
                    <a:lstStyle/>
                    <a:p>
                      <a:pPr>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맑은 고딕"/>
                          <a:ea typeface="맑은 고딕"/>
                        </a:rPr>
                        <a:t>앱 사용자 정보 수정</a:t>
                      </a:r>
                      <a:endParaRPr lang="ko-KR" altLang="en-US"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000" b="0" kern="0" spc="0">
                          <a:solidFill>
                            <a:srgbClr val="000000"/>
                          </a:solidFill>
                          <a:effectLst/>
                          <a:latin typeface="맑은 고딕"/>
                          <a:ea typeface="맑은 고딕"/>
                        </a:rPr>
                        <a:t>앱에 접근하기 위한 계정 정보를 수정할 수 있다</a:t>
                      </a:r>
                      <a:r>
                        <a:rPr lang="en-US" altLang="ko-KR" sz="1000" b="0" kern="0" spc="0">
                          <a:solidFill>
                            <a:srgbClr val="000000"/>
                          </a:solidFill>
                          <a:effectLst/>
                          <a:latin typeface="맑은 고딕"/>
                          <a:ea typeface="맑은 고딕"/>
                        </a:rPr>
                        <a:t>.</a:t>
                      </a:r>
                      <a:endParaRPr lang="en-US" altLang="ko-KR"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313666">
                <a:tc vMerge="1">
                  <a:txBody>
                    <a:bodyPr/>
                    <a:lstStyle/>
                    <a:p>
                      <a:pPr>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맑은 고딕"/>
                          <a:ea typeface="맑은 고딕"/>
                        </a:rPr>
                        <a:t>앱 사용자 정보 삭제</a:t>
                      </a:r>
                      <a:endParaRPr lang="ko-KR" altLang="en-US"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000" b="0" kern="0" spc="0">
                          <a:solidFill>
                            <a:srgbClr val="000000"/>
                          </a:solidFill>
                          <a:effectLst/>
                          <a:latin typeface="맑은 고딕"/>
                          <a:ea typeface="맑은 고딕"/>
                        </a:rPr>
                        <a:t>앱에 접근하기 위해 등록된 계정을 삭제할 수 있다</a:t>
                      </a:r>
                      <a:r>
                        <a:rPr lang="en-US" altLang="ko-KR" sz="1000" b="0" kern="0" spc="0">
                          <a:solidFill>
                            <a:srgbClr val="000000"/>
                          </a:solidFill>
                          <a:effectLst/>
                          <a:latin typeface="맑은 고딕"/>
                          <a:ea typeface="맑은 고딕"/>
                        </a:rPr>
                        <a:t>.</a:t>
                      </a:r>
                      <a:endParaRPr lang="en-US" altLang="ko-KR"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554174">
                <a:tc vMerge="1">
                  <a:txBody>
                    <a:bodyPr/>
                    <a:lstStyle/>
                    <a:p>
                      <a:pPr>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맑은 고딕"/>
                          <a:ea typeface="맑은 고딕"/>
                        </a:rPr>
                        <a:t>디바이스 등록</a:t>
                      </a:r>
                      <a:endParaRPr lang="ko-KR" altLang="en-US"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000" b="0" kern="0" spc="0">
                          <a:solidFill>
                            <a:srgbClr val="000000"/>
                          </a:solidFill>
                          <a:effectLst/>
                          <a:latin typeface="맑은 고딕"/>
                          <a:ea typeface="맑은 고딕"/>
                        </a:rPr>
                        <a:t>디바이스 정보와 디바이스 사용자의 정보를 입력하여 해당 디바이스를 기기에 등록할 수 있다</a:t>
                      </a:r>
                      <a:r>
                        <a:rPr lang="en-US" altLang="ko-KR" sz="1000" b="0" kern="0" spc="0">
                          <a:solidFill>
                            <a:srgbClr val="000000"/>
                          </a:solidFill>
                          <a:effectLst/>
                          <a:latin typeface="맑은 고딕"/>
                          <a:ea typeface="맑은 고딕"/>
                        </a:rPr>
                        <a:t>.</a:t>
                      </a:r>
                      <a:endParaRPr lang="en-US" altLang="ko-KR"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360040">
                <a:tc vMerge="1">
                  <a:txBody>
                    <a:bodyPr/>
                    <a:lstStyle/>
                    <a:p>
                      <a:pPr>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맑은 고딕"/>
                          <a:ea typeface="맑은 고딕"/>
                        </a:rPr>
                        <a:t>디바이스 정보 수정</a:t>
                      </a:r>
                      <a:endParaRPr lang="ko-KR" altLang="en-US"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000" b="0" kern="0" spc="0">
                          <a:solidFill>
                            <a:srgbClr val="000000"/>
                          </a:solidFill>
                          <a:effectLst/>
                          <a:latin typeface="맑은 고딕"/>
                          <a:ea typeface="맑은 고딕"/>
                        </a:rPr>
                        <a:t>등록된 디바이스의 정보를 수정할 수 있다</a:t>
                      </a:r>
                      <a:r>
                        <a:rPr lang="en-US" altLang="ko-KR" sz="1000" b="0" kern="0" spc="0">
                          <a:solidFill>
                            <a:srgbClr val="000000"/>
                          </a:solidFill>
                          <a:effectLst/>
                          <a:latin typeface="맑은 고딕"/>
                          <a:ea typeface="맑은 고딕"/>
                        </a:rPr>
                        <a:t>.</a:t>
                      </a:r>
                      <a:endParaRPr lang="en-US" altLang="ko-KR"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r h="360040">
                <a:tc vMerge="1">
                  <a:txBody>
                    <a:bodyPr/>
                    <a:lstStyle/>
                    <a:p>
                      <a:pPr>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맑은 고딕"/>
                          <a:ea typeface="맑은 고딕"/>
                        </a:rPr>
                        <a:t>디바이스 삭제</a:t>
                      </a:r>
                      <a:endParaRPr lang="ko-KR" altLang="en-US"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000" b="0" kern="0" spc="0">
                          <a:solidFill>
                            <a:srgbClr val="000000"/>
                          </a:solidFill>
                          <a:effectLst/>
                          <a:latin typeface="맑은 고딕"/>
                          <a:ea typeface="맑은 고딕"/>
                        </a:rPr>
                        <a:t>등록된 디바이스를 기기로부터 등록해제할 수 있다</a:t>
                      </a:r>
                      <a:r>
                        <a:rPr lang="en-US" altLang="ko-KR" sz="1000" b="0" kern="0" spc="0">
                          <a:solidFill>
                            <a:srgbClr val="000000"/>
                          </a:solidFill>
                          <a:effectLst/>
                          <a:latin typeface="맑은 고딕"/>
                          <a:ea typeface="맑은 고딕"/>
                        </a:rPr>
                        <a:t>.</a:t>
                      </a:r>
                      <a:endParaRPr lang="en-US" altLang="ko-KR"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6"/>
                  </a:ext>
                </a:extLst>
              </a:tr>
              <a:tr h="360040">
                <a:tc vMerge="1">
                  <a:txBody>
                    <a:bodyPr/>
                    <a:lstStyle/>
                    <a:p>
                      <a:pPr>
                        <a:defRPr/>
                      </a:pPr>
                      <a:endParaRPr lang="ko-KR" altLang="en-US"/>
                    </a:p>
                  </a:txBody>
                  <a:tcPr/>
                </a:tc>
                <a:tc>
                  <a:txBody>
                    <a:bodyPr/>
                    <a:lstStyle/>
                    <a:p>
                      <a:pPr marL="0" marR="0" indent="0" algn="ctr" latinLnBrk="0">
                        <a:lnSpc>
                          <a:spcPct val="160000"/>
                        </a:lnSpc>
                        <a:spcBef>
                          <a:spcPts val="0"/>
                        </a:spcBef>
                        <a:spcAft>
                          <a:spcPts val="0"/>
                        </a:spcAft>
                        <a:defRPr/>
                      </a:pPr>
                      <a:r>
                        <a:rPr lang="en-US" altLang="ko-KR" sz="1000" b="0" kern="0" spc="0">
                          <a:solidFill>
                            <a:srgbClr val="000000"/>
                          </a:solidFill>
                          <a:effectLst/>
                          <a:latin typeface="맑은 고딕"/>
                          <a:ea typeface="맑은 고딕"/>
                        </a:rPr>
                        <a:t>DB</a:t>
                      </a:r>
                      <a:r>
                        <a:rPr lang="ko-KR" altLang="en-US" sz="1000" b="0" kern="0" spc="0">
                          <a:solidFill>
                            <a:srgbClr val="000000"/>
                          </a:solidFill>
                          <a:effectLst/>
                          <a:latin typeface="맑은 고딕"/>
                          <a:ea typeface="맑은 고딕"/>
                        </a:rPr>
                        <a:t> 앱 연결</a:t>
                      </a:r>
                      <a:endParaRPr lang="ko-KR" altLang="en-US"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000" b="0" kern="0" spc="0">
                          <a:solidFill>
                            <a:srgbClr val="000000"/>
                          </a:solidFill>
                          <a:effectLst/>
                          <a:latin typeface="맑은 고딕"/>
                          <a:ea typeface="맑은 고딕"/>
                        </a:rPr>
                        <a:t>DB</a:t>
                      </a:r>
                      <a:r>
                        <a:rPr lang="ko-KR" altLang="en-US" sz="1000" b="0" kern="0" spc="0">
                          <a:solidFill>
                            <a:srgbClr val="000000"/>
                          </a:solidFill>
                          <a:effectLst/>
                          <a:latin typeface="맑은 고딕"/>
                          <a:ea typeface="맑은 고딕"/>
                        </a:rPr>
                        <a:t>와 앱을 연동하여 데이터 송수신이 가능하다</a:t>
                      </a:r>
                      <a:r>
                        <a:rPr lang="en-US" altLang="ko-KR" sz="1000" b="0" kern="0" spc="0">
                          <a:solidFill>
                            <a:srgbClr val="000000"/>
                          </a:solidFill>
                          <a:effectLst/>
                          <a:latin typeface="맑은 고딕"/>
                          <a:ea typeface="맑은 고딕"/>
                        </a:rPr>
                        <a:t>.</a:t>
                      </a:r>
                      <a:endParaRPr lang="en-US" altLang="ko-KR"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7"/>
                  </a:ext>
                </a:extLst>
              </a:tr>
              <a:tr h="502915">
                <a:tc vMerge="1">
                  <a:txBody>
                    <a:bodyPr/>
                    <a:lstStyle/>
                    <a:p>
                      <a:pPr>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맑은 고딕"/>
                          <a:ea typeface="맑은 고딕"/>
                        </a:rPr>
                        <a:t>이상징후 판단</a:t>
                      </a:r>
                      <a:endParaRPr lang="ko-KR" altLang="en-US"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000" b="0" kern="0" spc="0">
                          <a:solidFill>
                            <a:srgbClr val="000000"/>
                          </a:solidFill>
                          <a:effectLst/>
                          <a:latin typeface="맑은 고딕"/>
                          <a:ea typeface="맑은 고딕"/>
                        </a:rPr>
                        <a:t>각각 정해진 조건에 따라 대상자의 이상징후를 판단할 수 있다</a:t>
                      </a:r>
                      <a:r>
                        <a:rPr lang="en-US" altLang="ko-KR" sz="1000" b="0" kern="0" spc="0">
                          <a:solidFill>
                            <a:srgbClr val="000000"/>
                          </a:solidFill>
                          <a:effectLst/>
                          <a:latin typeface="맑은 고딕"/>
                          <a:ea typeface="맑은 고딕"/>
                        </a:rPr>
                        <a:t>.</a:t>
                      </a:r>
                      <a:endParaRPr lang="en-US" altLang="ko-KR"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8"/>
                  </a:ext>
                </a:extLst>
              </a:tr>
              <a:tr h="502915">
                <a:tc vMerge="1">
                  <a:txBody>
                    <a:bodyPr/>
                    <a:lstStyle/>
                    <a:p>
                      <a:pPr>
                        <a:defRPr/>
                      </a:pPr>
                      <a:endParaRPr lang="ko-KR" altLang="en-US"/>
                    </a:p>
                  </a:txBody>
                  <a:tcPr/>
                </a:tc>
                <a:tc>
                  <a:txBody>
                    <a:bodyPr/>
                    <a:lstStyle/>
                    <a:p>
                      <a:pPr marL="0" marR="0" indent="0" algn="ctr" latinLnBrk="0">
                        <a:lnSpc>
                          <a:spcPct val="160000"/>
                        </a:lnSpc>
                        <a:spcBef>
                          <a:spcPts val="0"/>
                        </a:spcBef>
                        <a:spcAft>
                          <a:spcPts val="0"/>
                        </a:spcAft>
                        <a:defRPr/>
                      </a:pPr>
                      <a:r>
                        <a:rPr lang="en-US" altLang="ko-KR" sz="1000" b="0" kern="0" spc="0">
                          <a:effectLst/>
                          <a:latin typeface="맑은 고딕"/>
                          <a:ea typeface="맑은 고딕"/>
                        </a:rPr>
                        <a:t>(긴급 SMS) 긴급 문자 전송</a:t>
                      </a:r>
                      <a:endParaRPr lang="en-US" altLang="ko-KR" sz="1000" b="0" kern="0" spc="0">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latinLnBrk="1">
                        <a:lnSpc>
                          <a:spcPct val="160000"/>
                        </a:lnSpc>
                        <a:spcBef>
                          <a:spcPts val="0"/>
                        </a:spcBef>
                        <a:spcAft>
                          <a:spcPts val="0"/>
                        </a:spcAft>
                        <a:defRPr/>
                      </a:pPr>
                      <a:r>
                        <a:rPr lang="en-US" altLang="ko-KR" sz="1000" b="0" kern="0" spc="0">
                          <a:effectLst/>
                          <a:latin typeface="맑은 고딕"/>
                          <a:ea typeface="맑은 고딕"/>
                        </a:rPr>
                        <a:t>119와 설정된 번호로 등록한 사용자 정보가 적힌 문자가 송신된다.</a:t>
                      </a:r>
                      <a:endParaRPr lang="en-US" altLang="ko-KR" sz="1000" b="0" kern="0" spc="0">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9"/>
                  </a:ext>
                </a:extLst>
              </a:tr>
              <a:tr h="502914">
                <a:tc vMerge="1">
                  <a:txBody>
                    <a:bodyPr/>
                    <a:lstStyle/>
                    <a:p>
                      <a:pPr>
                        <a:defRPr/>
                      </a:pPr>
                      <a:endParaRPr lang="ko-KR" altLang="en-US"/>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맑은 고딕"/>
                          <a:ea typeface="맑은 고딕"/>
                        </a:rPr>
                        <a:t>실시간 데이터 모니터링</a:t>
                      </a:r>
                      <a:endParaRPr lang="en-US" altLang="ko-KR" sz="1000" b="0" kern="0" spc="0">
                        <a:solidFill>
                          <a:srgbClr val="000000"/>
                        </a:solidFill>
                        <a:effectLst/>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000" b="0" kern="0" spc="0">
                          <a:solidFill>
                            <a:srgbClr val="000000"/>
                          </a:solidFill>
                          <a:effectLst/>
                          <a:latin typeface="맑은 고딕"/>
                          <a:ea typeface="맑은 고딕"/>
                        </a:rPr>
                        <a:t>DB</a:t>
                      </a:r>
                      <a:r>
                        <a:rPr lang="ko-KR" altLang="en-US" sz="1000" b="0" kern="0" spc="0">
                          <a:solidFill>
                            <a:srgbClr val="000000"/>
                          </a:solidFill>
                          <a:effectLst/>
                          <a:latin typeface="맑은 고딕"/>
                          <a:ea typeface="맑은 고딕"/>
                        </a:rPr>
                        <a:t>와 연동되어 앱 사용자가 </a:t>
                      </a:r>
                      <a:r>
                        <a:rPr lang="en-US" altLang="ko-KR" sz="1000" b="0" kern="0" spc="0">
                          <a:solidFill>
                            <a:srgbClr val="000000"/>
                          </a:solidFill>
                          <a:effectLst/>
                          <a:latin typeface="맑은 고딕"/>
                          <a:ea typeface="맑은 고딕"/>
                        </a:rPr>
                        <a:t>H/W </a:t>
                      </a:r>
                      <a:r>
                        <a:rPr lang="ko-KR" altLang="en-US" sz="1000" b="0" kern="0" spc="0">
                          <a:solidFill>
                            <a:srgbClr val="000000"/>
                          </a:solidFill>
                          <a:effectLst/>
                          <a:latin typeface="맑은 고딕"/>
                          <a:ea typeface="맑은 고딕"/>
                        </a:rPr>
                        <a:t>사용자의 데이터를 실시간으로 관찰할 수 있다</a:t>
                      </a:r>
                      <a:r>
                        <a:rPr lang="en-US" altLang="ko-KR" sz="1000" b="0" kern="0" spc="0">
                          <a:solidFill>
                            <a:srgbClr val="000000"/>
                          </a:solidFill>
                          <a:effectLst/>
                          <a:latin typeface="맑은 고딕"/>
                          <a:ea typeface="맑은 고딕"/>
                        </a:rPr>
                        <a:t>.</a:t>
                      </a:r>
                      <a:endParaRPr lang="en-US" altLang="ko-KR" sz="1000" b="0" kern="0" spc="0">
                        <a:solidFill>
                          <a:srgbClr val="000000"/>
                        </a:solidFill>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10"/>
                  </a:ext>
                </a:extLst>
              </a:tr>
              <a:tr h="502914">
                <a:tc vMerge="1">
                  <a:txBody>
                    <a:bodyPr/>
                    <a:lstStyle/>
                    <a:p>
                      <a:pPr>
                        <a:defRPr/>
                      </a:pPr>
                      <a:endParaRPr lang="ko-KR" altLang="en-US"/>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en-US" altLang="ko-KR" sz="1000" b="0" kern="0" spc="0">
                          <a:effectLst/>
                          <a:latin typeface="맑은 고딕"/>
                          <a:ea typeface="맑은 고딕"/>
                        </a:rPr>
                        <a:t>(SOS Alarm) 앱 알림 서비스</a:t>
                      </a:r>
                      <a:endParaRPr lang="en-US" altLang="ko-KR" sz="1000" b="0" kern="0" spc="0">
                        <a:latin typeface="맑은 고딕"/>
                        <a:ea typeface="맑은 고딕"/>
                      </a:endParaRP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000" b="0" kern="0" spc="0">
                          <a:latin typeface="맑은 고딕"/>
                          <a:ea typeface="맑은 고딕"/>
                        </a:rPr>
                        <a:t>대상자에게 이상이 있다고 판단될 시, 앱 사용자에게 알림창이 뜬다.</a:t>
                      </a: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11"/>
                  </a:ext>
                </a:extLst>
              </a:tr>
              <a:tr h="502914">
                <a:tc vMerge="1">
                  <a:txBody>
                    <a:bodyPr/>
                    <a:lstStyle/>
                    <a:p>
                      <a:pPr>
                        <a:defRPr/>
                      </a:pPr>
                      <a:endParaRPr lang="ko-KR" altLang="en-US"/>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en-US" altLang="ko-KR" sz="1000" b="0" kern="0" spc="0">
                          <a:latin typeface="맑은 고딕"/>
                          <a:ea typeface="맑은 고딕"/>
                        </a:rPr>
                        <a:t>이상징후 판단주기 설정</a:t>
                      </a: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000" b="0" kern="0" spc="0">
                          <a:latin typeface="맑은 고딕"/>
                          <a:ea typeface="맑은 고딕"/>
                        </a:rPr>
                        <a:t>사용자가 이상징후 판단 시 사용되는 판단주기를 설정할 수 있다.</a:t>
                      </a:r>
                    </a:p>
                  </a:txBody>
                  <a:tcPr marL="36000" marR="36000"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12"/>
                  </a:ext>
                </a:extLst>
              </a:tr>
            </a:tbl>
          </a:graphicData>
        </a:graphic>
      </p:graphicFrame>
      <p:graphicFrame>
        <p:nvGraphicFramePr>
          <p:cNvPr id="4" name="표 3"/>
          <p:cNvGraphicFramePr>
            <a:graphicFrameLocks noGrp="1"/>
          </p:cNvGraphicFramePr>
          <p:nvPr/>
        </p:nvGraphicFramePr>
        <p:xfrm>
          <a:off x="5148063" y="1268760"/>
          <a:ext cx="3749994" cy="3277904"/>
        </p:xfrm>
        <a:graphic>
          <a:graphicData uri="http://schemas.openxmlformats.org/drawingml/2006/table">
            <a:tbl>
              <a:tblPr firstRow="1" bandRow="1"/>
              <a:tblGrid>
                <a:gridCol w="393401">
                  <a:extLst>
                    <a:ext uri="{9D8B030D-6E8A-4147-A177-3AD203B41FA5}">
                      <a16:colId xmlns:a16="http://schemas.microsoft.com/office/drawing/2014/main" val="20000"/>
                    </a:ext>
                  </a:extLst>
                </a:gridCol>
                <a:gridCol w="1114552">
                  <a:extLst>
                    <a:ext uri="{9D8B030D-6E8A-4147-A177-3AD203B41FA5}">
                      <a16:colId xmlns:a16="http://schemas.microsoft.com/office/drawing/2014/main" val="20001"/>
                    </a:ext>
                  </a:extLst>
                </a:gridCol>
                <a:gridCol w="2242041">
                  <a:extLst>
                    <a:ext uri="{9D8B030D-6E8A-4147-A177-3AD203B41FA5}">
                      <a16:colId xmlns:a16="http://schemas.microsoft.com/office/drawing/2014/main" val="20002"/>
                    </a:ext>
                  </a:extLst>
                </a:gridCol>
              </a:tblGrid>
              <a:tr h="275644">
                <a:tc>
                  <a:txBody>
                    <a:bodyPr/>
                    <a:lstStyle/>
                    <a:p>
                      <a:pPr marL="0" marR="0" indent="0" algn="ctr" latinLnBrk="0">
                        <a:lnSpc>
                          <a:spcPct val="160000"/>
                        </a:lnSpc>
                        <a:spcBef>
                          <a:spcPts val="0"/>
                        </a:spcBef>
                        <a:spcAft>
                          <a:spcPts val="0"/>
                        </a:spcAft>
                        <a:defRPr/>
                      </a:pPr>
                      <a:r>
                        <a:rPr lang="ko-KR" altLang="en-US" sz="900" b="1" kern="0" spc="0">
                          <a:solidFill>
                            <a:srgbClr val="000000"/>
                          </a:solidFill>
                          <a:effectLst/>
                          <a:ea typeface="맑은 고딕"/>
                        </a:rPr>
                        <a:t>구분</a:t>
                      </a:r>
                      <a:endParaRPr lang="ko-KR" altLang="en-US" sz="900" b="1" kern="0" spc="0">
                        <a:solidFill>
                          <a:srgbClr val="000000"/>
                        </a:solidFill>
                        <a:effectLst/>
                      </a:endParaRPr>
                    </a:p>
                  </a:txBody>
                  <a:tcPr marL="30996" marR="30996"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chemeClr val="accent1">
                        <a:lumMod val="40000"/>
                        <a:lumOff val="60000"/>
                      </a:schemeClr>
                    </a:solidFill>
                  </a:tcPr>
                </a:tc>
                <a:tc>
                  <a:txBody>
                    <a:bodyPr/>
                    <a:lstStyle/>
                    <a:p>
                      <a:pPr marL="0" marR="0" indent="0" algn="ctr" latinLnBrk="0">
                        <a:lnSpc>
                          <a:spcPct val="160000"/>
                        </a:lnSpc>
                        <a:spcBef>
                          <a:spcPts val="0"/>
                        </a:spcBef>
                        <a:spcAft>
                          <a:spcPts val="0"/>
                        </a:spcAft>
                        <a:defRPr/>
                      </a:pPr>
                      <a:r>
                        <a:rPr lang="ko-KR" altLang="en-US" sz="900" b="1" kern="0" spc="0">
                          <a:solidFill>
                            <a:srgbClr val="000000"/>
                          </a:solidFill>
                          <a:effectLst/>
                          <a:ea typeface="맑은 고딕"/>
                        </a:rPr>
                        <a:t>기능</a:t>
                      </a:r>
                      <a:endParaRPr lang="ko-KR" altLang="en-US" sz="900" b="1" kern="0" spc="0">
                        <a:solidFill>
                          <a:srgbClr val="000000"/>
                        </a:solidFill>
                        <a:effectLst/>
                      </a:endParaRPr>
                    </a:p>
                  </a:txBody>
                  <a:tcPr marL="30996" marR="30996"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chemeClr val="accent1">
                        <a:lumMod val="40000"/>
                        <a:lumOff val="60000"/>
                      </a:schemeClr>
                    </a:solidFill>
                  </a:tcPr>
                </a:tc>
                <a:tc>
                  <a:txBody>
                    <a:bodyPr/>
                    <a:lstStyle/>
                    <a:p>
                      <a:pPr marL="0" marR="0" indent="0" algn="ctr" latinLnBrk="0">
                        <a:lnSpc>
                          <a:spcPct val="160000"/>
                        </a:lnSpc>
                        <a:spcBef>
                          <a:spcPts val="0"/>
                        </a:spcBef>
                        <a:spcAft>
                          <a:spcPts val="0"/>
                        </a:spcAft>
                        <a:defRPr/>
                      </a:pPr>
                      <a:r>
                        <a:rPr lang="ko-KR" altLang="en-US" sz="900" b="1" kern="0" spc="0">
                          <a:solidFill>
                            <a:srgbClr val="000000"/>
                          </a:solidFill>
                          <a:effectLst/>
                          <a:ea typeface="맑은 고딕"/>
                        </a:rPr>
                        <a:t>설명</a:t>
                      </a:r>
                      <a:endParaRPr lang="ko-KR" altLang="en-US" sz="900" b="1" kern="0" spc="0">
                        <a:solidFill>
                          <a:srgbClr val="000000"/>
                        </a:solidFill>
                        <a:effectLst/>
                      </a:endParaRPr>
                    </a:p>
                  </a:txBody>
                  <a:tcPr marL="30996" marR="30996"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chemeClr val="accent1">
                        <a:lumMod val="40000"/>
                        <a:lumOff val="60000"/>
                      </a:schemeClr>
                    </a:solidFill>
                  </a:tcPr>
                </a:tc>
                <a:extLst>
                  <a:ext uri="{0D108BD9-81ED-4DB2-BD59-A6C34878D82A}">
                    <a16:rowId xmlns:a16="http://schemas.microsoft.com/office/drawing/2014/main" val="10000"/>
                  </a:ext>
                </a:extLst>
              </a:tr>
              <a:tr h="750565">
                <a:tc rowSpan="4">
                  <a:txBody>
                    <a:bodyPr/>
                    <a:lstStyle/>
                    <a:p>
                      <a:pPr latinLnBrk="1">
                        <a:defRPr/>
                      </a:pPr>
                      <a:r>
                        <a:rPr lang="en-US" altLang="ko-KR" sz="1000">
                          <a:latin typeface="+mn-ea"/>
                          <a:ea typeface="+mn-ea"/>
                        </a:rPr>
                        <a:t>H/W</a:t>
                      </a:r>
                      <a:endParaRPr lang="ko-KR" altLang="en-US" sz="1000">
                        <a:latin typeface="+mn-ea"/>
                        <a:ea typeface="+mn-ea"/>
                      </a:endParaRPr>
                    </a:p>
                  </a:txBody>
                  <a:tcPr anchor="ctr">
                    <a:lnT w="3556" cap="flat" cmpd="sng" algn="ctr">
                      <a:solidFill>
                        <a:srgbClr val="000000"/>
                      </a:solidFill>
                      <a:prstDash val="solid"/>
                      <a:round/>
                    </a:lnT>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mn-ea"/>
                          <a:ea typeface="+mn-ea"/>
                        </a:rPr>
                        <a:t>외출여부와 실내 활동 여부 감지</a:t>
                      </a:r>
                      <a:endParaRPr lang="ko-KR" altLang="en-US" sz="1000" b="0" kern="0" spc="0">
                        <a:solidFill>
                          <a:srgbClr val="000000"/>
                        </a:solidFill>
                        <a:latin typeface="+mn-ea"/>
                        <a:ea typeface="+mn-ea"/>
                      </a:endParaRPr>
                    </a:p>
                  </a:txBody>
                  <a:tcPr marL="30996" marR="30996" marT="8570" marB="8570" anchor="ctr">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defTabSz="914400" rtl="0" eaLnBrk="1" latinLnBrk="1" hangingPunct="1">
                        <a:lnSpc>
                          <a:spcPct val="160000"/>
                        </a:lnSpc>
                        <a:spcBef>
                          <a:spcPts val="0"/>
                        </a:spcBef>
                        <a:spcAft>
                          <a:spcPts val="0"/>
                        </a:spcAft>
                        <a:buClrTx/>
                        <a:buFontTx/>
                        <a:buNone/>
                        <a:defRPr/>
                      </a:pPr>
                      <a:r>
                        <a:rPr lang="ko-KR" altLang="en-US" sz="1000" b="0" kern="0" spc="0">
                          <a:solidFill>
                            <a:srgbClr val="000000"/>
                          </a:solidFill>
                          <a:effectLst/>
                          <a:latin typeface="+mn-ea"/>
                          <a:ea typeface="+mn-ea"/>
                        </a:rPr>
                        <a:t>각 문에 있는 도어 센서를 통해 대상자가 문을 여닫은 횟수와 시각을 측정할 수 있다</a:t>
                      </a:r>
                      <a:r>
                        <a:rPr lang="en-US" altLang="ko-KR" sz="1000" b="0" kern="0" spc="0">
                          <a:solidFill>
                            <a:srgbClr val="000000"/>
                          </a:solidFill>
                          <a:effectLst/>
                          <a:latin typeface="+mn-ea"/>
                          <a:ea typeface="+mn-ea"/>
                        </a:rPr>
                        <a:t>.</a:t>
                      </a:r>
                      <a:endParaRPr lang="en-US" altLang="ko-KR" sz="1000" b="0" kern="0" spc="0">
                        <a:solidFill>
                          <a:srgbClr val="000000"/>
                        </a:solidFill>
                        <a:latin typeface="+mn-ea"/>
                        <a:ea typeface="+mn-ea"/>
                      </a:endParaRPr>
                    </a:p>
                  </a:txBody>
                  <a:tcPr marL="30996" marR="30996"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750565">
                <a:tc vMerge="1">
                  <a:txBody>
                    <a:bodyPr/>
                    <a:lstStyle/>
                    <a:p>
                      <a:pPr latinLnBrk="1">
                        <a:defRPr/>
                      </a:pPr>
                      <a:endParaRPr lang="ko-KR" altLang="en-US" sz="1000">
                        <a:latin typeface="+mn-ea"/>
                        <a:ea typeface="+mn-ea"/>
                      </a:endParaRPr>
                    </a:p>
                  </a:txBody>
                  <a:tcPr>
                    <a:lnT w="3556" cap="flat" cmpd="sng" algn="ctr">
                      <a:solidFill>
                        <a:srgbClr val="000000"/>
                      </a:solidFill>
                      <a:prstDash val="solid"/>
                      <a:round/>
                    </a:lnT>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mn-ea"/>
                          <a:ea typeface="+mn-ea"/>
                        </a:rPr>
                        <a:t>대화 빈도 및 대화 시각 파악</a:t>
                      </a:r>
                      <a:endParaRPr lang="ko-KR" altLang="en-US" sz="1000" b="0" kern="0" spc="0">
                        <a:solidFill>
                          <a:srgbClr val="000000"/>
                        </a:solidFill>
                        <a:latin typeface="+mn-ea"/>
                        <a:ea typeface="+mn-ea"/>
                      </a:endParaRPr>
                    </a:p>
                  </a:txBody>
                  <a:tcPr marL="30996" marR="30996"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000" b="0" kern="0" spc="0">
                          <a:solidFill>
                            <a:srgbClr val="000000"/>
                          </a:solidFill>
                          <a:effectLst/>
                          <a:latin typeface="+mn-ea"/>
                          <a:ea typeface="+mn-ea"/>
                        </a:rPr>
                        <a:t>AI</a:t>
                      </a:r>
                      <a:r>
                        <a:rPr lang="ko-KR" altLang="en-US" sz="1000" b="0" kern="0" spc="0">
                          <a:solidFill>
                            <a:srgbClr val="000000"/>
                          </a:solidFill>
                          <a:effectLst/>
                          <a:latin typeface="+mn-ea"/>
                          <a:ea typeface="+mn-ea"/>
                        </a:rPr>
                        <a:t>스피커를 이용해 대화를 이어나가며</a:t>
                      </a:r>
                      <a:r>
                        <a:rPr lang="en-US" altLang="ko-KR" sz="1000" b="0" kern="0" spc="0">
                          <a:solidFill>
                            <a:srgbClr val="000000"/>
                          </a:solidFill>
                          <a:effectLst/>
                          <a:latin typeface="+mn-ea"/>
                          <a:ea typeface="+mn-ea"/>
                        </a:rPr>
                        <a:t>,</a:t>
                      </a:r>
                      <a:r>
                        <a:rPr lang="ko-KR" altLang="en-US" sz="1000" b="0" kern="0" spc="0">
                          <a:solidFill>
                            <a:srgbClr val="000000"/>
                          </a:solidFill>
                          <a:effectLst/>
                          <a:latin typeface="+mn-ea"/>
                          <a:ea typeface="+mn-ea"/>
                        </a:rPr>
                        <a:t> 이 때 대화 횟수와 대화 시각을 측정할 수 있다</a:t>
                      </a:r>
                      <a:r>
                        <a:rPr lang="en-US" altLang="ko-KR" sz="1000" b="0" kern="0" spc="0">
                          <a:solidFill>
                            <a:srgbClr val="000000"/>
                          </a:solidFill>
                          <a:effectLst/>
                          <a:latin typeface="+mn-ea"/>
                          <a:ea typeface="+mn-ea"/>
                        </a:rPr>
                        <a:t>.</a:t>
                      </a:r>
                      <a:endParaRPr lang="en-US" altLang="ko-KR" sz="1000" b="0" kern="0" spc="0">
                        <a:solidFill>
                          <a:srgbClr val="000000"/>
                        </a:solidFill>
                        <a:latin typeface="+mn-ea"/>
                        <a:ea typeface="+mn-ea"/>
                      </a:endParaRPr>
                    </a:p>
                  </a:txBody>
                  <a:tcPr marL="30996" marR="30996"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588136">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mn-ea"/>
                          <a:ea typeface="+mn-ea"/>
                        </a:rPr>
                        <a:t>아두이노 라즈베리파이 연결</a:t>
                      </a:r>
                      <a:endParaRPr lang="ko-KR" altLang="en-US" sz="1000" b="0" kern="0" spc="0">
                        <a:solidFill>
                          <a:srgbClr val="000000"/>
                        </a:solidFill>
                        <a:latin typeface="+mn-ea"/>
                        <a:ea typeface="+mn-ea"/>
                      </a:endParaRPr>
                    </a:p>
                  </a:txBody>
                  <a:tcPr marL="30996" marR="30996"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000" b="0" kern="0" spc="0">
                          <a:solidFill>
                            <a:srgbClr val="000000"/>
                          </a:solidFill>
                          <a:effectLst/>
                          <a:latin typeface="+mn-ea"/>
                          <a:ea typeface="+mn-ea"/>
                        </a:rPr>
                        <a:t>BLE</a:t>
                      </a:r>
                      <a:r>
                        <a:rPr lang="ko-KR" altLang="en-US" sz="1000" b="0" kern="0" spc="0">
                          <a:solidFill>
                            <a:srgbClr val="000000"/>
                          </a:solidFill>
                          <a:effectLst/>
                          <a:latin typeface="+mn-ea"/>
                          <a:ea typeface="+mn-ea"/>
                        </a:rPr>
                        <a:t>통신을 통해 아두이노의 값을 라즈베리파이로 넘겨줄 수 있다</a:t>
                      </a:r>
                      <a:r>
                        <a:rPr lang="en-US" altLang="ko-KR" sz="1000" b="0" kern="0" spc="0">
                          <a:solidFill>
                            <a:srgbClr val="000000"/>
                          </a:solidFill>
                          <a:effectLst/>
                          <a:latin typeface="+mn-ea"/>
                          <a:ea typeface="+mn-ea"/>
                        </a:rPr>
                        <a:t>.</a:t>
                      </a:r>
                      <a:endParaRPr lang="en-US" altLang="ko-KR" sz="1000" b="0" kern="0" spc="0">
                        <a:solidFill>
                          <a:srgbClr val="000000"/>
                        </a:solidFill>
                        <a:latin typeface="+mn-ea"/>
                        <a:ea typeface="+mn-ea"/>
                      </a:endParaRPr>
                    </a:p>
                  </a:txBody>
                  <a:tcPr marL="30996" marR="30996"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588136">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00" b="0" kern="0" spc="0">
                          <a:solidFill>
                            <a:srgbClr val="000000"/>
                          </a:solidFill>
                          <a:effectLst/>
                          <a:latin typeface="+mn-ea"/>
                          <a:ea typeface="+mn-ea"/>
                        </a:rPr>
                        <a:t>라즈베리파이 서버 연결</a:t>
                      </a:r>
                      <a:endParaRPr lang="ko-KR" altLang="en-US" sz="1000" b="0" kern="0" spc="0">
                        <a:solidFill>
                          <a:srgbClr val="000000"/>
                        </a:solidFill>
                        <a:latin typeface="+mn-ea"/>
                        <a:ea typeface="+mn-ea"/>
                      </a:endParaRPr>
                    </a:p>
                  </a:txBody>
                  <a:tcPr marL="30996" marR="30996"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000" b="0" kern="0" spc="0">
                          <a:solidFill>
                            <a:srgbClr val="000000"/>
                          </a:solidFill>
                          <a:effectLst/>
                          <a:latin typeface="+mn-ea"/>
                          <a:ea typeface="+mn-ea"/>
                        </a:rPr>
                        <a:t>라즈베리파이를 서버와 연동하여 통신이 가능하고 측정 값을 서버로 넘겨준다</a:t>
                      </a:r>
                      <a:r>
                        <a:rPr lang="en-US" altLang="ko-KR" sz="1000" b="0" kern="0" spc="0">
                          <a:solidFill>
                            <a:srgbClr val="000000"/>
                          </a:solidFill>
                          <a:effectLst/>
                          <a:latin typeface="+mn-ea"/>
                          <a:ea typeface="+mn-ea"/>
                        </a:rPr>
                        <a:t>.</a:t>
                      </a:r>
                      <a:endParaRPr lang="en-US" altLang="ko-KR" sz="1000" b="0" kern="0" spc="0">
                        <a:solidFill>
                          <a:srgbClr val="000000"/>
                        </a:solidFill>
                        <a:latin typeface="+mn-ea"/>
                        <a:ea typeface="+mn-ea"/>
                      </a:endParaRPr>
                    </a:p>
                  </a:txBody>
                  <a:tcPr marL="30996" marR="30996" marT="8570" marB="857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7" y="692696"/>
            <a:ext cx="3565521" cy="285203"/>
          </a:xfrm>
          <a:prstGeom prst="rect">
            <a:avLst/>
          </a:prstGeom>
        </p:spPr>
        <p:txBody>
          <a:bodyPr vert="horz" lIns="91440" tIns="45720" rIns="91440" bIns="45720" anchor="t">
            <a:noAutofit/>
          </a:bodyPr>
          <a:lstStyle/>
          <a:p>
            <a:pPr>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서비스 구성도 </a:t>
            </a:r>
            <a:r>
              <a:rPr lang="en-US" altLang="ko-KR" sz="1700" b="1">
                <a:solidFill>
                  <a:schemeClr val="bg1"/>
                </a:solidFill>
                <a:latin typeface="+mn-ea"/>
              </a:rPr>
              <a:t>- </a:t>
            </a:r>
            <a:r>
              <a:rPr lang="ko-KR" altLang="en-US" sz="1050" b="1">
                <a:solidFill>
                  <a:schemeClr val="bg1"/>
                </a:solidFill>
                <a:latin typeface="+mn-ea"/>
                <a:cs typeface="+mj-cs"/>
              </a:rPr>
              <a:t>서비스 시나리오</a:t>
            </a:r>
            <a:endParaRPr kumimoji="0" lang="ko-KR" altLang="en-US" sz="105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3" name="직사각형 2"/>
          <p:cNvSpPr/>
          <p:nvPr/>
        </p:nvSpPr>
        <p:spPr>
          <a:xfrm>
            <a:off x="136324" y="1412776"/>
            <a:ext cx="4291660" cy="4458456"/>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sp>
        <p:nvSpPr>
          <p:cNvPr id="27" name="직사각형 26"/>
          <p:cNvSpPr/>
          <p:nvPr/>
        </p:nvSpPr>
        <p:spPr>
          <a:xfrm>
            <a:off x="4572000" y="1412776"/>
            <a:ext cx="4291660" cy="4447573"/>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180022" tIns="180022" rIns="91440" bIns="45720" anchor="t" anchorCtr="0">
            <a:prstTxWarp prst="textNoShape">
              <a:avLst/>
            </a:prstTxWarp>
            <a:noAutofit/>
          </a:bodyPr>
          <a:lstStyle/>
          <a:p>
            <a:pPr indent="-720090">
              <a:lnSpc>
                <a:spcPts val="2000"/>
              </a:lnSpc>
              <a:spcBef>
                <a:spcPts val="1000"/>
              </a:spcBef>
              <a:defRPr/>
            </a:pPr>
            <a:r>
              <a:rPr lang="ko-KR" altLang="en-US" b="1">
                <a:solidFill>
                  <a:schemeClr val="tx1"/>
                </a:solidFill>
              </a:rPr>
              <a:t>데이터 실시간 모니터링</a:t>
            </a:r>
            <a:br>
              <a:rPr lang="ko-KR" altLang="en-US" b="1">
                <a:solidFill>
                  <a:schemeClr val="tx1"/>
                </a:solidFill>
              </a:rPr>
            </a:br>
            <a:r>
              <a:rPr lang="en-US" altLang="ko-KR" sz="1000">
                <a:solidFill>
                  <a:schemeClr val="tx1"/>
                </a:solidFill>
              </a:rPr>
              <a:t>1.</a:t>
            </a:r>
            <a:r>
              <a:rPr lang="ko-KR" altLang="en-US" sz="1000">
                <a:solidFill>
                  <a:schemeClr val="tx1"/>
                </a:solidFill>
              </a:rPr>
              <a:t> 대상자에 의해 문이 열리면 값이 바뀐다</a:t>
            </a:r>
            <a:r>
              <a:rPr lang="en-US" altLang="ko-KR" sz="1000">
                <a:solidFill>
                  <a:schemeClr val="tx1"/>
                </a:solidFill>
              </a:rPr>
              <a:t>.</a:t>
            </a:r>
            <a:r>
              <a:rPr lang="ko-KR" altLang="en-US" sz="1000">
                <a:solidFill>
                  <a:schemeClr val="tx1"/>
                </a:solidFill>
              </a:rPr>
              <a:t/>
            </a:r>
            <a:br>
              <a:rPr lang="ko-KR" altLang="en-US" sz="1000">
                <a:solidFill>
                  <a:schemeClr val="tx1"/>
                </a:solidFill>
              </a:rPr>
            </a:br>
            <a:r>
              <a:rPr lang="en-US" altLang="ko-KR" sz="1000">
                <a:solidFill>
                  <a:schemeClr val="tx1"/>
                </a:solidFill>
              </a:rPr>
              <a:t>2.</a:t>
            </a:r>
            <a:r>
              <a:rPr lang="ko-KR" altLang="en-US" sz="1000">
                <a:solidFill>
                  <a:schemeClr val="tx1"/>
                </a:solidFill>
              </a:rPr>
              <a:t> 대상자가 말하는 것을 인지하며 대화 시작 시각과 대화 시간을 임시</a:t>
            </a:r>
            <a:r>
              <a:rPr lang="en-US" altLang="ko-KR" sz="1000">
                <a:solidFill>
                  <a:schemeClr val="tx1"/>
                </a:solidFill>
              </a:rPr>
              <a:t> </a:t>
            </a:r>
            <a:r>
              <a:rPr lang="ko-KR" altLang="en-US" sz="1000">
                <a:solidFill>
                  <a:schemeClr val="tx1"/>
                </a:solidFill>
              </a:rPr>
              <a:t>저장한다</a:t>
            </a:r>
            <a:r>
              <a:rPr lang="en-US" altLang="ko-KR" sz="1000">
                <a:solidFill>
                  <a:schemeClr val="tx1"/>
                </a:solidFill>
              </a:rPr>
              <a:t>.</a:t>
            </a:r>
            <a:r>
              <a:rPr lang="ko-KR" altLang="en-US" sz="1000">
                <a:solidFill>
                  <a:schemeClr val="tx1"/>
                </a:solidFill>
              </a:rPr>
              <a:t/>
            </a:r>
            <a:br>
              <a:rPr lang="ko-KR" altLang="en-US" sz="1000">
                <a:solidFill>
                  <a:schemeClr val="tx1"/>
                </a:solidFill>
              </a:rPr>
            </a:br>
            <a:r>
              <a:rPr lang="en-US" altLang="ko-KR" sz="1000">
                <a:solidFill>
                  <a:schemeClr val="tx1"/>
                </a:solidFill>
              </a:rPr>
              <a:t>3.</a:t>
            </a:r>
            <a:r>
              <a:rPr lang="ko-KR" altLang="en-US" sz="1000">
                <a:solidFill>
                  <a:schemeClr val="tx1"/>
                </a:solidFill>
              </a:rPr>
              <a:t> 대상자에게 말을 걸며 대화를 시도한다</a:t>
            </a:r>
            <a:r>
              <a:rPr lang="en-US" altLang="ko-KR" sz="1000">
                <a:solidFill>
                  <a:schemeClr val="tx1"/>
                </a:solidFill>
              </a:rPr>
              <a:t>.</a:t>
            </a:r>
            <a:r>
              <a:rPr lang="ko-KR" altLang="en-US" sz="1000">
                <a:solidFill>
                  <a:schemeClr val="tx1"/>
                </a:solidFill>
              </a:rPr>
              <a:t/>
            </a:r>
            <a:br>
              <a:rPr lang="ko-KR" altLang="en-US" sz="1000">
                <a:solidFill>
                  <a:schemeClr val="tx1"/>
                </a:solidFill>
              </a:rPr>
            </a:br>
            <a:r>
              <a:rPr lang="en-US" altLang="ko-KR" sz="1000">
                <a:solidFill>
                  <a:schemeClr val="tx1"/>
                </a:solidFill>
              </a:rPr>
              <a:t>4.</a:t>
            </a:r>
            <a:r>
              <a:rPr lang="ko-KR" altLang="en-US" sz="1000">
                <a:solidFill>
                  <a:schemeClr val="tx1"/>
                </a:solidFill>
              </a:rPr>
              <a:t> </a:t>
            </a:r>
            <a:r>
              <a:rPr lang="en-US" altLang="ko-KR" sz="1000">
                <a:solidFill>
                  <a:schemeClr val="tx1"/>
                </a:solidFill>
              </a:rPr>
              <a:t>1</a:t>
            </a:r>
            <a:r>
              <a:rPr lang="ko-KR" altLang="en-US" sz="1000">
                <a:solidFill>
                  <a:schemeClr val="tx1"/>
                </a:solidFill>
              </a:rPr>
              <a:t>번의 정보와 </a:t>
            </a:r>
            <a:r>
              <a:rPr lang="en-US" altLang="ko-KR" sz="1000">
                <a:solidFill>
                  <a:schemeClr val="tx1"/>
                </a:solidFill>
              </a:rPr>
              <a:t>2</a:t>
            </a:r>
            <a:r>
              <a:rPr lang="ko-KR" altLang="en-US" sz="1000">
                <a:solidFill>
                  <a:schemeClr val="tx1"/>
                </a:solidFill>
              </a:rPr>
              <a:t>번의 정보를 </a:t>
            </a:r>
            <a:r>
              <a:rPr lang="en-US" altLang="ko-KR" sz="1000">
                <a:solidFill>
                  <a:schemeClr val="tx1"/>
                </a:solidFill>
              </a:rPr>
              <a:t>DB</a:t>
            </a:r>
            <a:r>
              <a:rPr lang="ko-KR" altLang="en-US" sz="1000">
                <a:solidFill>
                  <a:schemeClr val="tx1"/>
                </a:solidFill>
              </a:rPr>
              <a:t>에 기록한다</a:t>
            </a:r>
            <a:r>
              <a:rPr lang="en-US" altLang="ko-KR" sz="1000">
                <a:solidFill>
                  <a:schemeClr val="tx1"/>
                </a:solidFill>
              </a:rPr>
              <a:t>.</a:t>
            </a:r>
            <a:r>
              <a:rPr lang="ko-KR" altLang="en-US" sz="1000">
                <a:solidFill>
                  <a:schemeClr val="tx1"/>
                </a:solidFill>
              </a:rPr>
              <a:t/>
            </a:r>
            <a:br>
              <a:rPr lang="ko-KR" altLang="en-US" sz="1000">
                <a:solidFill>
                  <a:schemeClr val="tx1"/>
                </a:solidFill>
              </a:rPr>
            </a:br>
            <a:r>
              <a:rPr lang="en-US" altLang="ko-KR" sz="1000">
                <a:solidFill>
                  <a:schemeClr val="tx1"/>
                </a:solidFill>
              </a:rPr>
              <a:t>5.</a:t>
            </a:r>
            <a:r>
              <a:rPr lang="ko-KR" altLang="en-US" sz="1000">
                <a:solidFill>
                  <a:schemeClr val="tx1"/>
                </a:solidFill>
              </a:rPr>
              <a:t> 데이터를 추출 및 가공하여 앱에 나타낸다</a:t>
            </a:r>
            <a:r>
              <a:rPr lang="en-US" altLang="ko-KR" sz="1000">
                <a:solidFill>
                  <a:schemeClr val="tx1"/>
                </a:solidFill>
              </a:rPr>
              <a:t>.</a:t>
            </a:r>
            <a:r>
              <a:rPr lang="ko-KR" altLang="en-US" sz="1000">
                <a:solidFill>
                  <a:schemeClr val="tx1"/>
                </a:solidFill>
              </a:rPr>
              <a:t/>
            </a:r>
            <a:br>
              <a:rPr lang="ko-KR" altLang="en-US" sz="1000">
                <a:solidFill>
                  <a:schemeClr val="tx1"/>
                </a:solidFill>
              </a:rPr>
            </a:br>
            <a:r>
              <a:rPr lang="en-US" altLang="ko-KR" sz="1000">
                <a:solidFill>
                  <a:schemeClr val="tx1"/>
                </a:solidFill>
              </a:rPr>
              <a:t>6.</a:t>
            </a:r>
            <a:r>
              <a:rPr lang="ko-KR" altLang="en-US" sz="1000">
                <a:solidFill>
                  <a:schemeClr val="tx1"/>
                </a:solidFill>
              </a:rPr>
              <a:t> 앱 사용자는 확인이 쉽게 추출 및 가공된 데이터를 모니터링한다</a:t>
            </a:r>
            <a:r>
              <a:rPr lang="en-US" altLang="ko-KR" sz="1000">
                <a:solidFill>
                  <a:schemeClr val="tx1"/>
                </a:solidFill>
              </a:rPr>
              <a:t>.</a:t>
            </a:r>
            <a:r>
              <a:rPr lang="ko-KR" altLang="en-US" sz="1000">
                <a:solidFill>
                  <a:schemeClr val="tx1"/>
                </a:solidFill>
              </a:rPr>
              <a:t/>
            </a:r>
            <a:br>
              <a:rPr lang="ko-KR" altLang="en-US" sz="1000">
                <a:solidFill>
                  <a:schemeClr val="tx1"/>
                </a:solidFill>
              </a:rPr>
            </a:br>
            <a:endParaRPr lang="ko-KR" altLang="en-US" sz="1000">
              <a:solidFill>
                <a:schemeClr val="tx1"/>
              </a:solidFill>
            </a:endParaRPr>
          </a:p>
          <a:p>
            <a:pPr indent="0" defTabSz="232257">
              <a:lnSpc>
                <a:spcPts val="2000"/>
              </a:lnSpc>
              <a:spcBef>
                <a:spcPts val="1000"/>
              </a:spcBef>
              <a:buNone/>
              <a:defRPr/>
            </a:pPr>
            <a:r>
              <a:rPr lang="en-US" altLang="ko-KR" b="1">
                <a:solidFill>
                  <a:schemeClr val="tx1"/>
                </a:solidFill>
              </a:rPr>
              <a:t>119</a:t>
            </a:r>
            <a:r>
              <a:rPr lang="ko-KR" altLang="en-US" b="1">
                <a:solidFill>
                  <a:schemeClr val="tx1"/>
                </a:solidFill>
              </a:rPr>
              <a:t>문자 전송 기능</a:t>
            </a:r>
            <a:br>
              <a:rPr lang="ko-KR" altLang="en-US" b="1">
                <a:solidFill>
                  <a:schemeClr val="tx1"/>
                </a:solidFill>
              </a:rPr>
            </a:br>
            <a:r>
              <a:rPr lang="en-US" altLang="ko-KR" sz="1000" b="0">
                <a:solidFill>
                  <a:srgbClr val="000000"/>
                </a:solidFill>
                <a:latin typeface="맑은 고딕"/>
                <a:ea typeface="맑은 고딕"/>
                <a:cs typeface="맑은 고딕"/>
              </a:rPr>
              <a:t>1.</a:t>
            </a:r>
            <a:r>
              <a:rPr lang="ko-KR" altLang="en-US" sz="1000" b="0">
                <a:solidFill>
                  <a:srgbClr val="000000"/>
                </a:solidFill>
                <a:latin typeface="맑은 고딕"/>
                <a:ea typeface="맑은 고딕"/>
                <a:cs typeface="맑은 고딕"/>
              </a:rPr>
              <a:t> 이상징후 조건에 합당하면 </a:t>
            </a:r>
            <a:r>
              <a:rPr lang="en-US" altLang="ko-KR" sz="1000" b="0">
                <a:solidFill>
                  <a:srgbClr val="000000"/>
                </a:solidFill>
                <a:latin typeface="맑은 고딕"/>
                <a:ea typeface="맑은 고딕"/>
                <a:cs typeface="맑은 고딕"/>
              </a:rPr>
              <a:t>SOS</a:t>
            </a:r>
            <a:r>
              <a:rPr lang="ko-KR" altLang="en-US" sz="1000" b="0">
                <a:solidFill>
                  <a:srgbClr val="000000"/>
                </a:solidFill>
                <a:latin typeface="맑은 고딕"/>
                <a:ea typeface="맑은 고딕"/>
                <a:cs typeface="맑은 고딕"/>
              </a:rPr>
              <a:t>알림이 앱에 전달된다</a:t>
            </a:r>
            <a:r>
              <a:rPr lang="en-US" altLang="ko-KR" sz="1000" b="0">
                <a:solidFill>
                  <a:srgbClr val="000000"/>
                </a:solidFill>
                <a:latin typeface="맑은 고딕"/>
                <a:ea typeface="맑은 고딕"/>
                <a:cs typeface="맑은 고딕"/>
              </a:rPr>
              <a:t>.</a:t>
            </a:r>
            <a:r>
              <a:rPr lang="ko-KR" altLang="en-US" sz="1000" b="0">
                <a:solidFill>
                  <a:srgbClr val="000000"/>
                </a:solidFill>
                <a:latin typeface="맑은 고딕"/>
                <a:ea typeface="맑은 고딕"/>
                <a:cs typeface="맑은 고딕"/>
              </a:rPr>
              <a:t/>
            </a:r>
            <a:br>
              <a:rPr lang="ko-KR" altLang="en-US" sz="1000" b="0">
                <a:solidFill>
                  <a:srgbClr val="000000"/>
                </a:solidFill>
                <a:latin typeface="맑은 고딕"/>
                <a:ea typeface="맑은 고딕"/>
                <a:cs typeface="맑은 고딕"/>
              </a:rPr>
            </a:br>
            <a:r>
              <a:rPr lang="en-US" altLang="ko-KR" sz="1000" b="0">
                <a:solidFill>
                  <a:srgbClr val="000000"/>
                </a:solidFill>
                <a:latin typeface="맑은 고딕"/>
                <a:ea typeface="맑은 고딕"/>
                <a:cs typeface="맑은 고딕"/>
              </a:rPr>
              <a:t>2.</a:t>
            </a:r>
            <a:r>
              <a:rPr lang="ko-KR" altLang="en-US" sz="1000" b="0">
                <a:solidFill>
                  <a:srgbClr val="000000"/>
                </a:solidFill>
                <a:latin typeface="맑은 고딕"/>
                <a:ea typeface="맑은 고딕"/>
                <a:cs typeface="맑은 고딕"/>
              </a:rPr>
              <a:t> 앱 사용자는 앱으로부터 알림을 실시간으로 전달받는다</a:t>
            </a:r>
            <a:r>
              <a:rPr lang="en-US" altLang="ko-KR" sz="1000" b="0">
                <a:solidFill>
                  <a:srgbClr val="000000"/>
                </a:solidFill>
                <a:latin typeface="맑은 고딕"/>
                <a:ea typeface="맑은 고딕"/>
                <a:cs typeface="맑은 고딕"/>
              </a:rPr>
              <a:t>.</a:t>
            </a:r>
            <a:r>
              <a:rPr lang="ko-KR" altLang="en-US" sz="1000" b="0">
                <a:solidFill>
                  <a:srgbClr val="000000"/>
                </a:solidFill>
                <a:latin typeface="맑은 고딕"/>
                <a:ea typeface="맑은 고딕"/>
                <a:cs typeface="맑은 고딕"/>
              </a:rPr>
              <a:t/>
            </a:r>
            <a:br>
              <a:rPr lang="ko-KR" altLang="en-US" sz="1000" b="0">
                <a:solidFill>
                  <a:srgbClr val="000000"/>
                </a:solidFill>
                <a:latin typeface="맑은 고딕"/>
                <a:ea typeface="맑은 고딕"/>
                <a:cs typeface="맑은 고딕"/>
              </a:rPr>
            </a:br>
            <a:r>
              <a:rPr lang="en-US" altLang="ko-KR" sz="1000" b="0">
                <a:solidFill>
                  <a:srgbClr val="000000"/>
                </a:solidFill>
                <a:latin typeface="맑은 고딕"/>
                <a:ea typeface="맑은 고딕"/>
                <a:cs typeface="맑은 고딕"/>
              </a:rPr>
              <a:t>3.</a:t>
            </a:r>
            <a:r>
              <a:rPr lang="ko-KR" altLang="en-US" sz="1000" b="0">
                <a:solidFill>
                  <a:srgbClr val="000000"/>
                </a:solidFill>
                <a:latin typeface="맑은 고딕"/>
                <a:ea typeface="맑은 고딕"/>
                <a:cs typeface="맑은 고딕"/>
              </a:rPr>
              <a:t> 알림을 확인한 앱 사용자는 </a:t>
            </a:r>
            <a:r>
              <a:rPr lang="en-US" altLang="ko-KR" sz="1000" b="0">
                <a:solidFill>
                  <a:srgbClr val="000000"/>
                </a:solidFill>
                <a:latin typeface="맑은 고딕"/>
                <a:ea typeface="맑은 고딕"/>
                <a:cs typeface="맑은 고딕"/>
              </a:rPr>
              <a:t>119</a:t>
            </a:r>
            <a:r>
              <a:rPr lang="ko-KR" altLang="en-US" sz="1000" b="0">
                <a:solidFill>
                  <a:srgbClr val="000000"/>
                </a:solidFill>
                <a:latin typeface="맑은 고딕"/>
                <a:ea typeface="맑은 고딕"/>
                <a:cs typeface="맑은 고딕"/>
              </a:rPr>
              <a:t>문자 전송기능을 사용하기 위해 앱에 신호를 보낸다</a:t>
            </a:r>
            <a:r>
              <a:rPr lang="en-US" altLang="ko-KR" sz="1000" b="0">
                <a:solidFill>
                  <a:srgbClr val="000000"/>
                </a:solidFill>
                <a:latin typeface="맑은 고딕"/>
                <a:ea typeface="맑은 고딕"/>
                <a:cs typeface="맑은 고딕"/>
              </a:rPr>
              <a:t>.</a:t>
            </a:r>
            <a:r>
              <a:rPr lang="ko-KR" altLang="en-US" sz="1000" b="0">
                <a:solidFill>
                  <a:srgbClr val="000000"/>
                </a:solidFill>
                <a:latin typeface="맑은 고딕"/>
                <a:ea typeface="맑은 고딕"/>
                <a:cs typeface="맑은 고딕"/>
              </a:rPr>
              <a:t/>
            </a:r>
            <a:br>
              <a:rPr lang="ko-KR" altLang="en-US" sz="1000" b="0">
                <a:solidFill>
                  <a:srgbClr val="000000"/>
                </a:solidFill>
                <a:latin typeface="맑은 고딕"/>
                <a:ea typeface="맑은 고딕"/>
                <a:cs typeface="맑은 고딕"/>
              </a:rPr>
            </a:br>
            <a:r>
              <a:rPr lang="en-US" altLang="ko-KR" sz="1000" b="0">
                <a:solidFill>
                  <a:srgbClr val="000000"/>
                </a:solidFill>
                <a:latin typeface="맑은 고딕"/>
                <a:ea typeface="맑은 고딕"/>
                <a:cs typeface="맑은 고딕"/>
              </a:rPr>
              <a:t>4.</a:t>
            </a:r>
            <a:r>
              <a:rPr lang="ko-KR" altLang="en-US" sz="1000" b="0">
                <a:solidFill>
                  <a:srgbClr val="000000"/>
                </a:solidFill>
                <a:latin typeface="맑은 고딕"/>
                <a:ea typeface="맑은 고딕"/>
                <a:cs typeface="맑은 고딕"/>
              </a:rPr>
              <a:t> 앱에 저장되어 있는 대상자의 거주지가 </a:t>
            </a:r>
            <a:r>
              <a:rPr lang="en-US" altLang="ko-KR" sz="1000" b="0">
                <a:solidFill>
                  <a:srgbClr val="000000"/>
                </a:solidFill>
                <a:latin typeface="맑은 고딕"/>
                <a:ea typeface="맑은 고딕"/>
                <a:cs typeface="맑은 고딕"/>
              </a:rPr>
              <a:t>119</a:t>
            </a:r>
            <a:r>
              <a:rPr lang="ko-KR" altLang="en-US" sz="1000" b="0">
                <a:solidFill>
                  <a:srgbClr val="000000"/>
                </a:solidFill>
                <a:latin typeface="맑은 고딕"/>
                <a:ea typeface="맑은 고딕"/>
                <a:cs typeface="맑은 고딕"/>
              </a:rPr>
              <a:t>에 문자로 전송된다</a:t>
            </a:r>
            <a:r>
              <a:rPr lang="en-US" altLang="ko-KR" sz="1000" b="0">
                <a:solidFill>
                  <a:srgbClr val="000000"/>
                </a:solidFill>
                <a:latin typeface="맑은 고딕"/>
                <a:ea typeface="맑은 고딕"/>
                <a:cs typeface="맑은 고딕"/>
              </a:rPr>
              <a:t>.</a:t>
            </a:r>
          </a:p>
        </p:txBody>
      </p:sp>
      <p:pic>
        <p:nvPicPr>
          <p:cNvPr id="15"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grpSp>
        <p:nvGrpSpPr>
          <p:cNvPr id="57" name="그룹 56"/>
          <p:cNvGrpSpPr/>
          <p:nvPr/>
        </p:nvGrpSpPr>
        <p:grpSpPr>
          <a:xfrm>
            <a:off x="179512" y="1556792"/>
            <a:ext cx="4176464" cy="4146954"/>
            <a:chOff x="179512" y="1556792"/>
            <a:chExt cx="4176464" cy="4146954"/>
          </a:xfrm>
        </p:grpSpPr>
        <p:pic>
          <p:nvPicPr>
            <p:cNvPr id="52" name="그림 51"/>
            <p:cNvPicPr>
              <a:picLocks noChangeAspect="1"/>
            </p:cNvPicPr>
            <p:nvPr/>
          </p:nvPicPr>
          <p:blipFill rotWithShape="1">
            <a:blip r:embed="rId4"/>
            <a:srcRect r="4080"/>
            <a:stretch>
              <a:fillRect/>
            </a:stretch>
          </p:blipFill>
          <p:spPr>
            <a:xfrm>
              <a:off x="179512" y="1844824"/>
              <a:ext cx="4176464" cy="1872208"/>
            </a:xfrm>
            <a:prstGeom prst="rect">
              <a:avLst/>
            </a:prstGeom>
          </p:spPr>
        </p:pic>
        <p:pic>
          <p:nvPicPr>
            <p:cNvPr id="53" name="그림 52"/>
            <p:cNvPicPr>
              <a:picLocks noChangeAspect="1"/>
            </p:cNvPicPr>
            <p:nvPr/>
          </p:nvPicPr>
          <p:blipFill rotWithShape="1">
            <a:blip r:embed="rId5"/>
            <a:stretch>
              <a:fillRect/>
            </a:stretch>
          </p:blipFill>
          <p:spPr>
            <a:xfrm>
              <a:off x="827584" y="3789040"/>
              <a:ext cx="3240360" cy="1914706"/>
            </a:xfrm>
            <a:prstGeom prst="rect">
              <a:avLst/>
            </a:prstGeom>
          </p:spPr>
        </p:pic>
        <p:sp>
          <p:nvSpPr>
            <p:cNvPr id="54" name="사각형: 둥근 모서리 53"/>
            <p:cNvSpPr/>
            <p:nvPr/>
          </p:nvSpPr>
          <p:spPr>
            <a:xfrm>
              <a:off x="251520" y="1556792"/>
              <a:ext cx="1944216" cy="144016"/>
            </a:xfrm>
            <a:prstGeom prst="roundRect">
              <a:avLst>
                <a:gd name="adj" fmla="val 16667"/>
              </a:avLst>
            </a:prstGeom>
            <a:noFill/>
            <a:ln>
              <a:noFill/>
            </a:ln>
          </p:spPr>
          <p:style>
            <a:lnRef idx="0">
              <a:scrgbClr r="0" g="0" b="0"/>
            </a:lnRef>
            <a:fillRef idx="0">
              <a:scrgbClr r="0" g="0" b="0"/>
            </a:fillRef>
            <a:effectRef idx="0">
              <a:scrgbClr r="0" g="0" b="0"/>
            </a:effectRef>
            <a:fontRef idx="minor">
              <a:schemeClr val="lt1"/>
            </a:fontRef>
          </p:style>
          <p:txBody>
            <a:bodyPr anchor="ctr"/>
            <a:lstStyle/>
            <a:p>
              <a:pPr algn="ctr">
                <a:defRPr/>
              </a:pPr>
              <a:r>
                <a:rPr lang="ko-KR" altLang="en-US" sz="1200" b="1">
                  <a:ln w="9525">
                    <a:solidFill>
                      <a:schemeClr val="accent1"/>
                    </a:solidFill>
                  </a:ln>
                  <a:solidFill>
                    <a:schemeClr val="accent1"/>
                  </a:solidFill>
                </a:rPr>
                <a:t>데이터 실시간 모니터링</a:t>
              </a:r>
              <a:endParaRPr lang="ko-KR" altLang="en-US" sz="1200" b="1">
                <a:solidFill>
                  <a:schemeClr val="accent1"/>
                </a:solidFill>
              </a:endParaRPr>
            </a:p>
          </p:txBody>
        </p:sp>
        <p:sp>
          <p:nvSpPr>
            <p:cNvPr id="55" name="사각형: 둥근 모서리 54"/>
            <p:cNvSpPr/>
            <p:nvPr/>
          </p:nvSpPr>
          <p:spPr>
            <a:xfrm>
              <a:off x="395536" y="4077072"/>
              <a:ext cx="1512168" cy="144016"/>
            </a:xfrm>
            <a:prstGeom prst="roundRect">
              <a:avLst>
                <a:gd name="adj" fmla="val 16667"/>
              </a:avLst>
            </a:prstGeom>
            <a:noFill/>
            <a:ln>
              <a:noFill/>
            </a:ln>
          </p:spPr>
          <p:style>
            <a:lnRef idx="0">
              <a:scrgbClr r="0" g="0" b="0"/>
            </a:lnRef>
            <a:fillRef idx="0">
              <a:scrgbClr r="0" g="0" b="0"/>
            </a:fillRef>
            <a:effectRef idx="0">
              <a:scrgbClr r="0" g="0" b="0"/>
            </a:effectRef>
            <a:fontRef idx="minor">
              <a:schemeClr val="lt1"/>
            </a:fontRef>
          </p:style>
          <p:txBody>
            <a:bodyPr anchor="ctr"/>
            <a:lstStyle/>
            <a:p>
              <a:pPr algn="ctr">
                <a:defRPr/>
              </a:pPr>
              <a:r>
                <a:rPr lang="en-US" altLang="ko-KR" sz="1200" b="1">
                  <a:ln w="9525">
                    <a:solidFill>
                      <a:schemeClr val="accent1"/>
                    </a:solidFill>
                  </a:ln>
                  <a:solidFill>
                    <a:schemeClr val="accent1"/>
                  </a:solidFill>
                </a:rPr>
                <a:t>119</a:t>
              </a:r>
              <a:r>
                <a:rPr lang="ko-KR" altLang="en-US" sz="1200" b="1">
                  <a:ln w="9525">
                    <a:solidFill>
                      <a:schemeClr val="accent1"/>
                    </a:solidFill>
                  </a:ln>
                  <a:solidFill>
                    <a:schemeClr val="accent1"/>
                  </a:solidFill>
                </a:rPr>
                <a:t>문자 전송 기능</a:t>
              </a:r>
              <a:endParaRPr lang="ko-KR" altLang="en-US" sz="1200" b="1">
                <a:solidFill>
                  <a:schemeClr val="accent1"/>
                </a:solidFill>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그림 112"/>
          <p:cNvPicPr>
            <a:picLocks noChangeAspect="1"/>
          </p:cNvPicPr>
          <p:nvPr/>
        </p:nvPicPr>
        <p:blipFill rotWithShape="1">
          <a:blip r:embed="rId2"/>
          <a:stretch>
            <a:fillRect/>
          </a:stretch>
        </p:blipFill>
        <p:spPr>
          <a:xfrm>
            <a:off x="467544" y="620688"/>
            <a:ext cx="8172400" cy="3456384"/>
          </a:xfrm>
          <a:prstGeom prst="rect">
            <a:avLst/>
          </a:prstGeom>
        </p:spPr>
      </p:pic>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pic>
        <p:nvPicPr>
          <p:cNvPr id="30" name="Picture 2"/>
          <p:cNvPicPr>
            <a:picLocks noChangeAspect="1" noChangeArrowheads="1"/>
          </p:cNvPicPr>
          <p:nvPr/>
        </p:nvPicPr>
        <p:blipFill rotWithShape="1">
          <a:blip r:embed="rId3"/>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6" name="Google Shape;188;p22"/>
          <p:cNvPicPr/>
          <p:nvPr/>
        </p:nvPicPr>
        <p:blipFill rotWithShape="1">
          <a:blip r:embed="rId4">
            <a:alphaModFix/>
          </a:blip>
          <a:srcRect t="40490"/>
          <a:stretch>
            <a:fillRect/>
          </a:stretch>
        </p:blipFill>
        <p:spPr>
          <a:xfrm>
            <a:off x="7934555" y="206489"/>
            <a:ext cx="1217032" cy="482825"/>
          </a:xfrm>
          <a:prstGeom prst="rect">
            <a:avLst/>
          </a:prstGeom>
          <a:noFill/>
          <a:ln>
            <a:noFill/>
          </a:ln>
        </p:spPr>
      </p:pic>
      <p:cxnSp>
        <p:nvCxnSpPr>
          <p:cNvPr id="60"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63" name="직사각형 14"/>
          <p:cNvSpPr/>
          <p:nvPr/>
        </p:nvSpPr>
        <p:spPr>
          <a:xfrm>
            <a:off x="395536" y="4221088"/>
            <a:ext cx="8424936" cy="2376264"/>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sp>
        <p:nvSpPr>
          <p:cNvPr id="64" name="TextBox 53"/>
          <p:cNvSpPr txBox="1"/>
          <p:nvPr/>
        </p:nvSpPr>
        <p:spPr>
          <a:xfrm>
            <a:off x="539552" y="4257962"/>
            <a:ext cx="4032448" cy="2267382"/>
          </a:xfrm>
          <a:prstGeom prst="rect">
            <a:avLst/>
          </a:prstGeom>
        </p:spPr>
        <p:txBody>
          <a:bodyPr vert="horz" wrap="square" lIns="91440" tIns="45720" rIns="91440" bIns="45720" anchor="t" anchorCtr="0">
            <a:spAutoFit/>
          </a:bodyPr>
          <a:lstStyle/>
          <a:p>
            <a:pPr indent="-360045">
              <a:lnSpc>
                <a:spcPct val="130000"/>
              </a:lnSpc>
              <a:defRPr/>
            </a:pPr>
            <a:r>
              <a:rPr lang="en-US" altLang="ko-KR" sz="1100" b="1">
                <a:solidFill>
                  <a:schemeClr val="tx1"/>
                </a:solidFill>
              </a:rPr>
              <a:t>back-end</a:t>
            </a:r>
          </a:p>
          <a:p>
            <a:pPr indent="-360045">
              <a:lnSpc>
                <a:spcPct val="130000"/>
              </a:lnSpc>
              <a:defRPr/>
            </a:pPr>
            <a:r>
              <a:rPr lang="en-US" altLang="ko-KR" sz="1100">
                <a:solidFill>
                  <a:schemeClr val="tx1"/>
                </a:solidFill>
              </a:rPr>
              <a:t>1. </a:t>
            </a:r>
            <a:r>
              <a:rPr lang="ko-KR" altLang="en-US" sz="1100">
                <a:solidFill>
                  <a:schemeClr val="tx1"/>
                </a:solidFill>
              </a:rPr>
              <a:t>데이터 전달</a:t>
            </a:r>
            <a:r>
              <a:rPr lang="en-US" altLang="ko-KR" sz="1100">
                <a:solidFill>
                  <a:schemeClr val="tx1"/>
                </a:solidFill>
              </a:rPr>
              <a:t>:</a:t>
            </a:r>
            <a:r>
              <a:rPr lang="ko-KR" altLang="en-US" sz="1100">
                <a:solidFill>
                  <a:schemeClr val="tx1"/>
                </a:solidFill>
              </a:rPr>
              <a:t> 각 센서나 기기에서 받은 정보를 </a:t>
            </a:r>
            <a:r>
              <a:rPr lang="en-US" altLang="ko-KR" sz="1100">
                <a:solidFill>
                  <a:schemeClr val="tx1"/>
                </a:solidFill>
              </a:rPr>
              <a:t>Lambda</a:t>
            </a:r>
            <a:r>
              <a:rPr lang="ko-KR" altLang="en-US" sz="1100">
                <a:solidFill>
                  <a:schemeClr val="tx1"/>
                </a:solidFill>
              </a:rPr>
              <a:t>가 접근할 수 있는 환경에 저장한다</a:t>
            </a:r>
            <a:r>
              <a:rPr lang="en-US" altLang="ko-KR" sz="1100">
                <a:solidFill>
                  <a:schemeClr val="tx1"/>
                </a:solidFill>
              </a:rPr>
              <a:t>.</a:t>
            </a:r>
            <a:r>
              <a:rPr lang="ko-KR" altLang="en-US" sz="1100">
                <a:solidFill>
                  <a:schemeClr val="tx1"/>
                </a:solidFill>
              </a:rPr>
              <a:t/>
            </a:r>
            <a:br>
              <a:rPr lang="ko-KR" altLang="en-US" sz="1100">
                <a:solidFill>
                  <a:schemeClr val="tx1"/>
                </a:solidFill>
              </a:rPr>
            </a:br>
            <a:r>
              <a:rPr lang="en-US" altLang="ko-KR" sz="1100">
                <a:solidFill>
                  <a:schemeClr val="tx1"/>
                </a:solidFill>
              </a:rPr>
              <a:t>2.</a:t>
            </a:r>
            <a:r>
              <a:rPr lang="ko-KR" altLang="en-US" sz="1100">
                <a:solidFill>
                  <a:schemeClr val="tx1"/>
                </a:solidFill>
              </a:rPr>
              <a:t> 데이터 적재</a:t>
            </a:r>
            <a:r>
              <a:rPr lang="en-US" altLang="ko-KR" sz="1100">
                <a:solidFill>
                  <a:schemeClr val="tx1"/>
                </a:solidFill>
              </a:rPr>
              <a:t>:</a:t>
            </a:r>
            <a:r>
              <a:rPr lang="ko-KR" altLang="en-US" sz="1100">
                <a:solidFill>
                  <a:schemeClr val="tx1"/>
                </a:solidFill>
              </a:rPr>
              <a:t> </a:t>
            </a:r>
            <a:r>
              <a:rPr lang="en-US" altLang="ko-KR" sz="1100">
                <a:solidFill>
                  <a:schemeClr val="tx1"/>
                </a:solidFill>
              </a:rPr>
              <a:t>Lambda</a:t>
            </a:r>
            <a:r>
              <a:rPr lang="ko-KR" altLang="en-US" sz="1100">
                <a:solidFill>
                  <a:schemeClr val="tx1"/>
                </a:solidFill>
              </a:rPr>
              <a:t>함수를 이용해 </a:t>
            </a:r>
            <a:r>
              <a:rPr lang="en-US" altLang="ko-KR" sz="1100">
                <a:solidFill>
                  <a:schemeClr val="tx1"/>
                </a:solidFill>
              </a:rPr>
              <a:t>mysql</a:t>
            </a:r>
            <a:r>
              <a:rPr lang="ko-KR" altLang="en-US" sz="1100">
                <a:solidFill>
                  <a:schemeClr val="tx1"/>
                </a:solidFill>
              </a:rPr>
              <a:t>에 데이터를 적재한다</a:t>
            </a:r>
            <a:r>
              <a:rPr lang="en-US" altLang="ko-KR" sz="1100">
                <a:solidFill>
                  <a:schemeClr val="tx1"/>
                </a:solidFill>
              </a:rPr>
              <a:t>.</a:t>
            </a:r>
          </a:p>
          <a:p>
            <a:pPr indent="-360045">
              <a:lnSpc>
                <a:spcPct val="130000"/>
              </a:lnSpc>
              <a:defRPr/>
            </a:pPr>
            <a:endParaRPr lang="ko-KR" altLang="en-US" sz="1100">
              <a:solidFill>
                <a:schemeClr val="tx1"/>
              </a:solidFill>
            </a:endParaRPr>
          </a:p>
          <a:p>
            <a:pPr indent="-360045">
              <a:lnSpc>
                <a:spcPct val="130000"/>
              </a:lnSpc>
              <a:defRPr/>
            </a:pPr>
            <a:r>
              <a:rPr lang="en-US" altLang="ko-KR" sz="1100">
                <a:solidFill>
                  <a:schemeClr val="tx1"/>
                </a:solidFill>
              </a:rPr>
              <a:t>5. DB 조작: Lambda 함수를 사용해 DB에 접근하여 SQL문을 실행, 데이터를 적재하거나 조회한다.</a:t>
            </a:r>
          </a:p>
          <a:p>
            <a:pPr indent="-360045">
              <a:lnSpc>
                <a:spcPct val="130000"/>
              </a:lnSpc>
              <a:defRPr/>
            </a:pPr>
            <a:r>
              <a:rPr lang="en-US" altLang="ko-KR" sz="1100">
                <a:solidFill>
                  <a:schemeClr val="tx1"/>
                </a:solidFill>
              </a:rPr>
              <a:t>6. 요청한 데이터 전달: 데이터 조회를 요청했을 시 해당 데이터를 전달한다.</a:t>
            </a:r>
          </a:p>
        </p:txBody>
      </p:sp>
      <p:sp>
        <p:nvSpPr>
          <p:cNvPr id="65" name="TextBox 56"/>
          <p:cNvSpPr txBox="1"/>
          <p:nvPr/>
        </p:nvSpPr>
        <p:spPr>
          <a:xfrm>
            <a:off x="4716016" y="4257962"/>
            <a:ext cx="4032448" cy="2048307"/>
          </a:xfrm>
          <a:prstGeom prst="rect">
            <a:avLst/>
          </a:prstGeom>
        </p:spPr>
        <p:txBody>
          <a:bodyPr vert="horz" wrap="square" lIns="91440" tIns="45720" rIns="91440" bIns="45720" anchor="t">
            <a:spAutoFit/>
          </a:bodyPr>
          <a:lstStyle/>
          <a:p>
            <a:pPr>
              <a:lnSpc>
                <a:spcPct val="130000"/>
              </a:lnSpc>
              <a:defRPr/>
            </a:pPr>
            <a:r>
              <a:rPr lang="en-US" altLang="ko-KR" sz="1100" b="1">
                <a:solidFill>
                  <a:schemeClr val="tx1"/>
                </a:solidFill>
              </a:rPr>
              <a:t>front-end</a:t>
            </a:r>
            <a:r>
              <a:rPr lang="ko-KR" altLang="en-US" sz="1100">
                <a:solidFill>
                  <a:schemeClr val="tx1"/>
                </a:solidFill>
              </a:rPr>
              <a:t/>
            </a:r>
            <a:br>
              <a:rPr lang="ko-KR" altLang="en-US" sz="1100">
                <a:solidFill>
                  <a:schemeClr val="tx1"/>
                </a:solidFill>
              </a:rPr>
            </a:br>
            <a:r>
              <a:rPr lang="en-US" altLang="ko-KR" sz="1100">
                <a:solidFill>
                  <a:schemeClr val="tx1"/>
                </a:solidFill>
              </a:rPr>
              <a:t>3. 상호작용: 사용자가 앱의 컴포넌트를 통해 기능을 사용한다.</a:t>
            </a:r>
          </a:p>
          <a:p>
            <a:pPr>
              <a:lnSpc>
                <a:spcPct val="130000"/>
              </a:lnSpc>
              <a:defRPr/>
            </a:pPr>
            <a:r>
              <a:rPr lang="en-US" altLang="ko-KR" sz="1100">
                <a:solidFill>
                  <a:schemeClr val="tx1"/>
                </a:solidFill>
              </a:rPr>
              <a:t>4. Api 요청: REST API 방식으로 서버로부터 데이터를 송/수신한다.</a:t>
            </a:r>
          </a:p>
          <a:p>
            <a:pPr>
              <a:lnSpc>
                <a:spcPct val="130000"/>
              </a:lnSpc>
              <a:defRPr/>
            </a:pPr>
            <a:endParaRPr lang="en-US" altLang="ko-KR" sz="1100">
              <a:solidFill>
                <a:schemeClr val="tx1"/>
              </a:solidFill>
            </a:endParaRPr>
          </a:p>
          <a:p>
            <a:pPr>
              <a:lnSpc>
                <a:spcPct val="130000"/>
              </a:lnSpc>
              <a:defRPr/>
            </a:pPr>
            <a:r>
              <a:rPr lang="en-US" altLang="ko-KR" sz="1100">
                <a:solidFill>
                  <a:schemeClr val="tx1"/>
                </a:solidFill>
              </a:rPr>
              <a:t>7. 데이터 가공 및 추출: Api 요청에 대한 결과값(데이터 등)을 반환한다.</a:t>
            </a:r>
          </a:p>
          <a:p>
            <a:pPr>
              <a:lnSpc>
                <a:spcPct val="130000"/>
              </a:lnSpc>
              <a:defRPr/>
            </a:pPr>
            <a:r>
              <a:rPr lang="en-US" altLang="ko-KR" sz="1100">
                <a:solidFill>
                  <a:schemeClr val="tx1"/>
                </a:solidFill>
              </a:rPr>
              <a:t>8. 데이터 추출 및 표시: 7번에서 받아온 데이터를 추출하여 사용자에게 시각화하여 제공한다.</a:t>
            </a:r>
          </a:p>
        </p:txBody>
      </p:sp>
      <p:sp>
        <p:nvSpPr>
          <p:cNvPr id="62" name="제목 12"/>
          <p:cNvSpPr txBox="1"/>
          <p:nvPr/>
        </p:nvSpPr>
        <p:spPr>
          <a:xfrm>
            <a:off x="323528" y="692697"/>
            <a:ext cx="2952328" cy="272474"/>
          </a:xfrm>
          <a:prstGeom prst="rect">
            <a:avLst/>
          </a:prstGeom>
        </p:spPr>
        <p:txBody>
          <a:bodyPr vert="horz" lIns="91440" tIns="45720" rIns="91440" bIns="45720" anchor="t">
            <a:noAutofit/>
          </a:bodyPr>
          <a:lstStyle/>
          <a:p>
            <a:pPr>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서비스 구성도</a:t>
            </a:r>
            <a:r>
              <a:rPr lang="en-US" altLang="ko-KR" sz="1000" b="1">
                <a:solidFill>
                  <a:schemeClr val="bg1"/>
                </a:solidFill>
                <a:latin typeface="+mn-ea"/>
                <a:cs typeface="+mj-cs"/>
              </a:rPr>
              <a:t> </a:t>
            </a:r>
            <a:r>
              <a:rPr lang="en-US" altLang="ko-KR" sz="1600" b="1">
                <a:solidFill>
                  <a:schemeClr val="bg1"/>
                </a:solidFill>
                <a:latin typeface="+mn-ea"/>
              </a:rPr>
              <a:t>- </a:t>
            </a:r>
            <a:r>
              <a:rPr lang="ko-KR" altLang="en-US" sz="1000" b="1">
                <a:solidFill>
                  <a:schemeClr val="bg1"/>
                </a:solidFill>
                <a:latin typeface="+mn-ea"/>
              </a:rPr>
              <a:t>서비스 시나리오</a:t>
            </a:r>
          </a:p>
          <a:p>
            <a:pPr marL="0" marR="0" lvl="0" indent="0" algn="l" defTabSz="914400" rtl="0" eaLnBrk="1" latinLnBrk="1" hangingPunct="1">
              <a:lnSpc>
                <a:spcPct val="100000"/>
              </a:lnSpc>
              <a:spcBef>
                <a:spcPct val="0"/>
              </a:spcBef>
              <a:spcAft>
                <a:spcPts val="0"/>
              </a:spcAft>
              <a:buClrTx/>
              <a:buFontTx/>
              <a:buNone/>
              <a:defRPr/>
            </a:pPr>
            <a:endParaRPr kumimoji="0" lang="ko-KR" altLang="en-US" sz="1000" b="0" i="0" u="none" strike="noStrike" kern="1200" cap="none" spc="-50" normalizeH="0" baseline="0">
              <a:solidFill>
                <a:schemeClr val="bg1"/>
              </a:solidFill>
              <a:effectLst/>
              <a:uLnTx/>
              <a:uFillTx/>
              <a:latin typeface="+mn-ea"/>
              <a:cs typeface="+mj-cs"/>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194537"/>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하드웨어</a:t>
            </a:r>
            <a:r>
              <a:rPr lang="en-US" altLang="ko-KR" sz="1700" b="1">
                <a:solidFill>
                  <a:schemeClr val="bg1"/>
                </a:solidFill>
                <a:latin typeface="+mn-ea"/>
                <a:cs typeface="+mj-cs"/>
              </a:rPr>
              <a:t>/</a:t>
            </a:r>
            <a:r>
              <a:rPr lang="ko-KR" altLang="en-US" sz="1700" b="1">
                <a:solidFill>
                  <a:schemeClr val="bg1"/>
                </a:solidFill>
                <a:latin typeface="+mn-ea"/>
                <a:cs typeface="+mj-cs"/>
              </a:rPr>
              <a:t>센서 구성도</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16" name="표 15"/>
          <p:cNvGraphicFramePr>
            <a:graphicFrameLocks noGrp="1"/>
          </p:cNvGraphicFramePr>
          <p:nvPr/>
        </p:nvGraphicFramePr>
        <p:xfrm>
          <a:off x="323528" y="4428504"/>
          <a:ext cx="8308456" cy="2010392"/>
        </p:xfrm>
        <a:graphic>
          <a:graphicData uri="http://schemas.openxmlformats.org/drawingml/2006/table">
            <a:tbl>
              <a:tblPr firstRow="1" bandRow="1"/>
              <a:tblGrid>
                <a:gridCol w="2670382">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3405826">
                  <a:extLst>
                    <a:ext uri="{9D8B030D-6E8A-4147-A177-3AD203B41FA5}">
                      <a16:colId xmlns:a16="http://schemas.microsoft.com/office/drawing/2014/main" val="20002"/>
                    </a:ext>
                  </a:extLst>
                </a:gridCol>
              </a:tblGrid>
              <a:tr h="228066">
                <a:tc>
                  <a:txBody>
                    <a:bodyPr/>
                    <a:lstStyle/>
                    <a:p>
                      <a:pPr marL="0" marR="0" indent="0" algn="ctr" latinLnBrk="0">
                        <a:lnSpc>
                          <a:spcPct val="150000"/>
                        </a:lnSpc>
                        <a:spcBef>
                          <a:spcPts val="0"/>
                        </a:spcBef>
                        <a:spcAft>
                          <a:spcPts val="0"/>
                        </a:spcAft>
                        <a:defRPr/>
                      </a:pPr>
                      <a:r>
                        <a:rPr lang="ko-KR" altLang="en-US" sz="1100" b="1" kern="0" spc="0">
                          <a:solidFill>
                            <a:srgbClr val="000000"/>
                          </a:solidFill>
                          <a:effectLst/>
                          <a:ea typeface="맑은 고딕"/>
                        </a:rPr>
                        <a:t>센서 종류</a:t>
                      </a:r>
                      <a:endParaRPr lang="ko-KR" altLang="en-US" sz="1100" b="1" kern="0" spc="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chemeClr val="accent1">
                        <a:lumMod val="40000"/>
                        <a:lumOff val="60000"/>
                      </a:schemeClr>
                    </a:solidFill>
                  </a:tcPr>
                </a:tc>
                <a:tc>
                  <a:txBody>
                    <a:bodyPr/>
                    <a:lstStyle/>
                    <a:p>
                      <a:pPr marL="0" marR="0" indent="0" algn="ctr" latinLnBrk="0">
                        <a:lnSpc>
                          <a:spcPct val="150000"/>
                        </a:lnSpc>
                        <a:spcBef>
                          <a:spcPts val="0"/>
                        </a:spcBef>
                        <a:spcAft>
                          <a:spcPts val="0"/>
                        </a:spcAft>
                        <a:defRPr/>
                      </a:pPr>
                      <a:r>
                        <a:rPr lang="ko-KR" altLang="en-US" sz="1100" b="1" kern="0" spc="0">
                          <a:solidFill>
                            <a:srgbClr val="000000"/>
                          </a:solidFill>
                          <a:effectLst/>
                          <a:ea typeface="맑은 고딕"/>
                        </a:rPr>
                        <a:t>연결 핀 </a:t>
                      </a:r>
                      <a:endParaRPr lang="ko-KR" altLang="en-US" sz="1100" b="1" kern="0" spc="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chemeClr val="accent1">
                        <a:lumMod val="40000"/>
                        <a:lumOff val="60000"/>
                      </a:schemeClr>
                    </a:solidFill>
                  </a:tcPr>
                </a:tc>
                <a:tc>
                  <a:txBody>
                    <a:bodyPr/>
                    <a:lstStyle/>
                    <a:p>
                      <a:pPr marL="0" marR="0" indent="0" algn="ctr" latinLnBrk="0">
                        <a:lnSpc>
                          <a:spcPct val="150000"/>
                        </a:lnSpc>
                        <a:spcBef>
                          <a:spcPts val="0"/>
                        </a:spcBef>
                        <a:spcAft>
                          <a:spcPts val="0"/>
                        </a:spcAft>
                        <a:defRPr/>
                      </a:pPr>
                      <a:r>
                        <a:rPr lang="ko-KR" altLang="en-US" sz="1100" b="1" kern="0" spc="0">
                          <a:solidFill>
                            <a:srgbClr val="000000"/>
                          </a:solidFill>
                          <a:effectLst/>
                          <a:ea typeface="맑은 고딕"/>
                        </a:rPr>
                        <a:t>설명</a:t>
                      </a:r>
                      <a:endParaRPr lang="ko-KR" altLang="en-US" sz="1100" b="1" kern="0" spc="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chemeClr val="accent1">
                        <a:lumMod val="40000"/>
                        <a:lumOff val="60000"/>
                      </a:schemeClr>
                    </a:solidFill>
                  </a:tcPr>
                </a:tc>
                <a:extLst>
                  <a:ext uri="{0D108BD9-81ED-4DB2-BD59-A6C34878D82A}">
                    <a16:rowId xmlns:a16="http://schemas.microsoft.com/office/drawing/2014/main" val="10000"/>
                  </a:ext>
                </a:extLst>
              </a:tr>
              <a:tr h="228066">
                <a:tc rowSpan="3">
                  <a:txBody>
                    <a:bodyPr/>
                    <a:lstStyle/>
                    <a:p>
                      <a:pPr marL="0" marR="0" indent="0" algn="ctr" latinLnBrk="0">
                        <a:lnSpc>
                          <a:spcPct val="150000"/>
                        </a:lnSpc>
                        <a:spcBef>
                          <a:spcPts val="0"/>
                        </a:spcBef>
                        <a:spcAft>
                          <a:spcPts val="0"/>
                        </a:spcAft>
                        <a:defRPr/>
                      </a:pPr>
                      <a:r>
                        <a:rPr lang="ko-KR" altLang="en-US" sz="1100" b="1" kern="0" spc="0">
                          <a:solidFill>
                            <a:srgbClr val="000000"/>
                          </a:solidFill>
                          <a:effectLst/>
                          <a:latin typeface="맑은 고딕"/>
                        </a:rPr>
                        <a:t>마그네틱 문 열림 감지용 센서</a:t>
                      </a:r>
                    </a:p>
                    <a:p>
                      <a:pPr marL="0" marR="0" indent="0" algn="ctr" latinLnBrk="0">
                        <a:lnSpc>
                          <a:spcPct val="150000"/>
                        </a:lnSpc>
                        <a:spcBef>
                          <a:spcPts val="0"/>
                        </a:spcBef>
                        <a:spcAft>
                          <a:spcPts val="0"/>
                        </a:spcAft>
                        <a:defRPr/>
                      </a:pPr>
                      <a:r>
                        <a:rPr lang="en-US" altLang="ko-KR" sz="1100" b="1" kern="0" spc="0">
                          <a:solidFill>
                            <a:srgbClr val="000000"/>
                          </a:solidFill>
                          <a:effectLst/>
                        </a:rPr>
                        <a:t>(5C-39)</a:t>
                      </a:r>
                      <a:endParaRPr lang="en-US" sz="1100" b="1" kern="0" spc="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50000"/>
                        </a:lnSpc>
                        <a:spcBef>
                          <a:spcPts val="0"/>
                        </a:spcBef>
                        <a:spcAft>
                          <a:spcPts val="0"/>
                        </a:spcAft>
                        <a:defRPr/>
                      </a:pPr>
                      <a:r>
                        <a:rPr lang="en-US" sz="1100" b="1" kern="0" spc="0" dirty="0">
                          <a:solidFill>
                            <a:srgbClr val="000000"/>
                          </a:solidFill>
                          <a:effectLst/>
                          <a:latin typeface="맑은 고딕"/>
                        </a:rPr>
                        <a:t>GND</a:t>
                      </a:r>
                      <a:endParaRPr lang="en-US" sz="1100" b="1"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54610" algn="just" latinLnBrk="1">
                        <a:lnSpc>
                          <a:spcPct val="150000"/>
                        </a:lnSpc>
                        <a:spcBef>
                          <a:spcPts val="0"/>
                        </a:spcBef>
                        <a:spcAft>
                          <a:spcPts val="0"/>
                        </a:spcAft>
                        <a:defRPr/>
                      </a:pPr>
                      <a:r>
                        <a:rPr lang="ko-KR" altLang="en-US" sz="1100" b="0" kern="0" spc="0" dirty="0" err="1">
                          <a:solidFill>
                            <a:srgbClr val="000000"/>
                          </a:solidFill>
                          <a:effectLst/>
                          <a:ea typeface="맑은 고딕"/>
                        </a:rPr>
                        <a:t>아두이노의</a:t>
                      </a:r>
                      <a:r>
                        <a:rPr lang="ko-KR" altLang="en-US" sz="1100" b="0" kern="0" spc="0" dirty="0">
                          <a:solidFill>
                            <a:srgbClr val="000000"/>
                          </a:solidFill>
                          <a:effectLst/>
                          <a:ea typeface="맑은 고딕"/>
                        </a:rPr>
                        <a:t> </a:t>
                      </a:r>
                      <a:r>
                        <a:rPr lang="en-US" altLang="ko-KR" sz="1100" b="0" kern="0" spc="0" dirty="0">
                          <a:solidFill>
                            <a:srgbClr val="000000"/>
                          </a:solidFill>
                          <a:effectLst/>
                          <a:latin typeface="맑은 고딕"/>
                        </a:rPr>
                        <a:t>GND</a:t>
                      </a:r>
                      <a:r>
                        <a:rPr lang="ko-KR" altLang="en-US" sz="1100" b="0" kern="0" spc="0" dirty="0">
                          <a:solidFill>
                            <a:srgbClr val="000000"/>
                          </a:solidFill>
                          <a:effectLst/>
                          <a:ea typeface="맑은 고딕"/>
                        </a:rPr>
                        <a:t>에 연결</a:t>
                      </a:r>
                      <a:endParaRPr lang="ko-KR" altLang="en-US" sz="1100" b="0"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228066">
                <a:tc vMerge="1">
                  <a:txBody>
                    <a:bodyPr/>
                    <a:lstStyle/>
                    <a:p>
                      <a:pPr latinLnBrk="1">
                        <a:defRPr/>
                      </a:pPr>
                      <a:endParaRPr lang="ko-KR" altLang="en-US"/>
                    </a:p>
                  </a:txBody>
                  <a:tcPr/>
                </a:tc>
                <a:tc>
                  <a:txBody>
                    <a:bodyPr/>
                    <a:lstStyle/>
                    <a:p>
                      <a:pPr marL="0" marR="0" indent="0" algn="ctr" latinLnBrk="0">
                        <a:lnSpc>
                          <a:spcPct val="150000"/>
                        </a:lnSpc>
                        <a:spcBef>
                          <a:spcPts val="0"/>
                        </a:spcBef>
                        <a:spcAft>
                          <a:spcPts val="0"/>
                        </a:spcAft>
                        <a:defRPr/>
                      </a:pPr>
                      <a:r>
                        <a:rPr lang="en-US" sz="1100" b="1" kern="0" spc="0" dirty="0">
                          <a:solidFill>
                            <a:srgbClr val="000000"/>
                          </a:solidFill>
                          <a:effectLst/>
                          <a:latin typeface="맑은 고딕"/>
                        </a:rPr>
                        <a:t>VCC</a:t>
                      </a:r>
                      <a:endParaRPr lang="en-US" sz="1100" b="1"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54610" algn="just" latinLnBrk="1">
                        <a:lnSpc>
                          <a:spcPct val="150000"/>
                        </a:lnSpc>
                        <a:spcBef>
                          <a:spcPts val="0"/>
                        </a:spcBef>
                        <a:spcAft>
                          <a:spcPts val="0"/>
                        </a:spcAft>
                        <a:defRPr/>
                      </a:pPr>
                      <a:r>
                        <a:rPr lang="ko-KR" altLang="en-US" sz="1100" b="0" kern="0" spc="0">
                          <a:solidFill>
                            <a:srgbClr val="000000"/>
                          </a:solidFill>
                          <a:effectLst/>
                          <a:ea typeface="맑은 고딕"/>
                        </a:rPr>
                        <a:t>아두이노의 </a:t>
                      </a:r>
                      <a:r>
                        <a:rPr lang="en-US" altLang="ko-KR" sz="1100" b="0" kern="0" spc="0">
                          <a:solidFill>
                            <a:srgbClr val="000000"/>
                          </a:solidFill>
                          <a:effectLst/>
                          <a:latin typeface="맑은 고딕"/>
                        </a:rPr>
                        <a:t>5V</a:t>
                      </a:r>
                      <a:r>
                        <a:rPr lang="ko-KR" altLang="en-US" sz="1100" b="0" kern="0" spc="0">
                          <a:solidFill>
                            <a:srgbClr val="000000"/>
                          </a:solidFill>
                          <a:effectLst/>
                          <a:ea typeface="맑은 고딕"/>
                        </a:rPr>
                        <a:t>에 연결</a:t>
                      </a:r>
                      <a:endParaRPr lang="ko-KR" altLang="en-US" sz="1100" b="0" kern="0" spc="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28066">
                <a:tc vMerge="1">
                  <a:txBody>
                    <a:bodyPr/>
                    <a:lstStyle/>
                    <a:p>
                      <a:pPr latinLnBrk="1">
                        <a:defRPr/>
                      </a:pPr>
                      <a:endParaRPr lang="ko-KR" altLang="en-US"/>
                    </a:p>
                  </a:txBody>
                  <a:tcPr/>
                </a:tc>
                <a:tc>
                  <a:txBody>
                    <a:bodyPr/>
                    <a:lstStyle/>
                    <a:p>
                      <a:pPr marL="0" marR="0" indent="0" algn="ctr" latinLnBrk="0">
                        <a:lnSpc>
                          <a:spcPct val="150000"/>
                        </a:lnSpc>
                        <a:spcBef>
                          <a:spcPts val="0"/>
                        </a:spcBef>
                        <a:spcAft>
                          <a:spcPts val="0"/>
                        </a:spcAft>
                        <a:defRPr/>
                      </a:pPr>
                      <a:r>
                        <a:rPr lang="en-US" sz="1100" b="1" kern="0" spc="0" dirty="0">
                          <a:solidFill>
                            <a:srgbClr val="000000"/>
                          </a:solidFill>
                          <a:effectLst/>
                          <a:latin typeface="맑은 고딕"/>
                        </a:rPr>
                        <a:t>IN</a:t>
                      </a:r>
                      <a:endParaRPr lang="en-US" sz="1100" b="1"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54610" algn="just" latinLnBrk="1">
                        <a:lnSpc>
                          <a:spcPct val="150000"/>
                        </a:lnSpc>
                        <a:spcBef>
                          <a:spcPts val="0"/>
                        </a:spcBef>
                        <a:spcAft>
                          <a:spcPts val="0"/>
                        </a:spcAft>
                        <a:defRPr/>
                      </a:pPr>
                      <a:r>
                        <a:rPr lang="ko-KR" altLang="en-US" sz="1100" b="0" kern="0" spc="0" dirty="0" err="1">
                          <a:solidFill>
                            <a:srgbClr val="000000"/>
                          </a:solidFill>
                          <a:effectLst/>
                          <a:ea typeface="맑은 고딕"/>
                        </a:rPr>
                        <a:t>아두이노</a:t>
                      </a:r>
                      <a:r>
                        <a:rPr lang="ko-KR" altLang="en-US" sz="1100" b="0" kern="0" spc="0" dirty="0">
                          <a:solidFill>
                            <a:srgbClr val="000000"/>
                          </a:solidFill>
                          <a:effectLst/>
                          <a:ea typeface="맑은 고딕"/>
                        </a:rPr>
                        <a:t> </a:t>
                      </a:r>
                      <a:r>
                        <a:rPr lang="en-US" altLang="ko-KR" sz="1100" b="0" kern="0" spc="0" dirty="0">
                          <a:solidFill>
                            <a:srgbClr val="000000"/>
                          </a:solidFill>
                          <a:effectLst/>
                          <a:latin typeface="맑은 고딕"/>
                        </a:rPr>
                        <a:t>3</a:t>
                      </a:r>
                      <a:r>
                        <a:rPr lang="ko-KR" altLang="en-US" sz="1100" b="0" kern="0" spc="0" dirty="0">
                          <a:solidFill>
                            <a:srgbClr val="000000"/>
                          </a:solidFill>
                          <a:effectLst/>
                          <a:ea typeface="맑은 고딕"/>
                        </a:rPr>
                        <a:t>번 핀에 연결</a:t>
                      </a:r>
                      <a:endParaRPr lang="ko-KR" altLang="en-US" sz="1100" b="0"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228066">
                <a:tc rowSpan="4">
                  <a:txBody>
                    <a:bodyPr/>
                    <a:lstStyle/>
                    <a:p>
                      <a:pPr marL="0" marR="0" indent="0" algn="ctr" latinLnBrk="0">
                        <a:lnSpc>
                          <a:spcPct val="150000"/>
                        </a:lnSpc>
                        <a:spcBef>
                          <a:spcPts val="0"/>
                        </a:spcBef>
                        <a:spcAft>
                          <a:spcPts val="0"/>
                        </a:spcAft>
                        <a:defRPr/>
                      </a:pPr>
                      <a:r>
                        <a:rPr lang="ko-KR" altLang="en-US" sz="1100" b="1" kern="0" spc="0">
                          <a:solidFill>
                            <a:srgbClr val="000000"/>
                          </a:solidFill>
                          <a:effectLst/>
                        </a:rPr>
                        <a:t>블루투스 직렬포트 모듈</a:t>
                      </a:r>
                      <a:r>
                        <a:rPr lang="en-US" altLang="ko-KR" sz="1100" b="1" kern="0" spc="0">
                          <a:solidFill>
                            <a:srgbClr val="000000"/>
                          </a:solidFill>
                          <a:effectLst/>
                        </a:rPr>
                        <a:t/>
                      </a:r>
                      <a:br>
                        <a:rPr lang="en-US" altLang="ko-KR" sz="1100" b="1" kern="0" spc="0">
                          <a:solidFill>
                            <a:srgbClr val="000000"/>
                          </a:solidFill>
                          <a:effectLst/>
                        </a:rPr>
                      </a:br>
                      <a:r>
                        <a:rPr lang="en-US" altLang="ko-KR" sz="1100" b="1" kern="0" spc="0">
                          <a:solidFill>
                            <a:srgbClr val="000000"/>
                          </a:solidFill>
                          <a:effectLst/>
                        </a:rPr>
                        <a:t>(HC-05)</a:t>
                      </a:r>
                      <a:endParaRPr lang="en-US" sz="1100" b="1" kern="0" spc="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50000"/>
                        </a:lnSpc>
                        <a:spcBef>
                          <a:spcPts val="0"/>
                        </a:spcBef>
                        <a:spcAft>
                          <a:spcPts val="0"/>
                        </a:spcAft>
                        <a:defRPr/>
                      </a:pPr>
                      <a:r>
                        <a:rPr lang="en-US" sz="1100" b="1" kern="0" spc="0" dirty="0">
                          <a:solidFill>
                            <a:srgbClr val="000000"/>
                          </a:solidFill>
                          <a:effectLst/>
                          <a:latin typeface="맑은 고딕"/>
                        </a:rPr>
                        <a:t>GND</a:t>
                      </a:r>
                      <a:endParaRPr lang="en-US" sz="1100" b="1"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54610" algn="just" latinLnBrk="1">
                        <a:lnSpc>
                          <a:spcPct val="150000"/>
                        </a:lnSpc>
                        <a:spcBef>
                          <a:spcPts val="0"/>
                        </a:spcBef>
                        <a:spcAft>
                          <a:spcPts val="0"/>
                        </a:spcAft>
                        <a:defRPr/>
                      </a:pPr>
                      <a:r>
                        <a:rPr lang="ko-KR" altLang="en-US" sz="1100" b="0" kern="0" spc="0">
                          <a:solidFill>
                            <a:srgbClr val="000000"/>
                          </a:solidFill>
                          <a:effectLst/>
                          <a:ea typeface="맑은 고딕"/>
                        </a:rPr>
                        <a:t>아두이노의 </a:t>
                      </a:r>
                      <a:r>
                        <a:rPr lang="en-US" altLang="ko-KR" sz="1100" b="0" kern="0" spc="0">
                          <a:solidFill>
                            <a:srgbClr val="000000"/>
                          </a:solidFill>
                          <a:effectLst/>
                          <a:latin typeface="맑은 고딕"/>
                        </a:rPr>
                        <a:t>GND</a:t>
                      </a:r>
                      <a:r>
                        <a:rPr lang="ko-KR" altLang="en-US" sz="1100" b="0" kern="0" spc="0">
                          <a:solidFill>
                            <a:srgbClr val="000000"/>
                          </a:solidFill>
                          <a:effectLst/>
                          <a:ea typeface="맑은 고딕"/>
                        </a:rPr>
                        <a:t>에 연결</a:t>
                      </a:r>
                      <a:endParaRPr lang="ko-KR" altLang="en-US" sz="1100" b="0" kern="0" spc="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28066">
                <a:tc vMerge="1">
                  <a:txBody>
                    <a:bodyPr/>
                    <a:lstStyle/>
                    <a:p>
                      <a:pPr latinLnBrk="1">
                        <a:defRPr/>
                      </a:pPr>
                      <a:endParaRPr lang="ko-KR" altLang="en-US"/>
                    </a:p>
                  </a:txBody>
                  <a:tcPr/>
                </a:tc>
                <a:tc>
                  <a:txBody>
                    <a:bodyPr/>
                    <a:lstStyle/>
                    <a:p>
                      <a:pPr marL="0" marR="0" indent="0" algn="ctr" latinLnBrk="0">
                        <a:lnSpc>
                          <a:spcPct val="150000"/>
                        </a:lnSpc>
                        <a:spcBef>
                          <a:spcPts val="0"/>
                        </a:spcBef>
                        <a:spcAft>
                          <a:spcPts val="0"/>
                        </a:spcAft>
                        <a:defRPr/>
                      </a:pPr>
                      <a:r>
                        <a:rPr lang="en-US" sz="1100" b="1" kern="0" spc="0" dirty="0">
                          <a:solidFill>
                            <a:srgbClr val="000000"/>
                          </a:solidFill>
                          <a:effectLst/>
                          <a:latin typeface="맑은 고딕"/>
                        </a:rPr>
                        <a:t>VCC</a:t>
                      </a:r>
                      <a:endParaRPr lang="en-US" sz="1100" b="1"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54610" algn="just" latinLnBrk="1">
                        <a:lnSpc>
                          <a:spcPct val="150000"/>
                        </a:lnSpc>
                        <a:spcBef>
                          <a:spcPts val="0"/>
                        </a:spcBef>
                        <a:spcAft>
                          <a:spcPts val="0"/>
                        </a:spcAft>
                        <a:defRPr/>
                      </a:pPr>
                      <a:r>
                        <a:rPr lang="ko-KR" altLang="en-US" sz="1100" b="0" kern="0" spc="0" dirty="0" err="1">
                          <a:solidFill>
                            <a:srgbClr val="000000"/>
                          </a:solidFill>
                          <a:effectLst/>
                          <a:ea typeface="맑은 고딕"/>
                        </a:rPr>
                        <a:t>아두이노의</a:t>
                      </a:r>
                      <a:r>
                        <a:rPr lang="ko-KR" altLang="en-US" sz="1100" b="0" kern="0" spc="0" dirty="0">
                          <a:solidFill>
                            <a:srgbClr val="000000"/>
                          </a:solidFill>
                          <a:effectLst/>
                          <a:ea typeface="맑은 고딕"/>
                        </a:rPr>
                        <a:t> </a:t>
                      </a:r>
                      <a:r>
                        <a:rPr lang="en-US" altLang="ko-KR" sz="1100" b="0" kern="0" spc="0" dirty="0">
                          <a:solidFill>
                            <a:srgbClr val="000000"/>
                          </a:solidFill>
                          <a:effectLst/>
                          <a:latin typeface="맑은 고딕"/>
                        </a:rPr>
                        <a:t>5V</a:t>
                      </a:r>
                      <a:r>
                        <a:rPr lang="ko-KR" altLang="en-US" sz="1100" b="0" kern="0" spc="0" dirty="0">
                          <a:solidFill>
                            <a:srgbClr val="000000"/>
                          </a:solidFill>
                          <a:effectLst/>
                          <a:ea typeface="맑은 고딕"/>
                        </a:rPr>
                        <a:t>에 연결</a:t>
                      </a:r>
                      <a:endParaRPr lang="ko-KR" altLang="en-US" sz="1100" b="0"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r h="228066">
                <a:tc vMerge="1">
                  <a:txBody>
                    <a:bodyPr/>
                    <a:lstStyle/>
                    <a:p>
                      <a:pPr latinLnBrk="1">
                        <a:defRPr/>
                      </a:pPr>
                      <a:endParaRPr lang="ko-KR" altLang="en-US"/>
                    </a:p>
                  </a:txBody>
                  <a:tcPr/>
                </a:tc>
                <a:tc>
                  <a:txBody>
                    <a:bodyPr/>
                    <a:lstStyle/>
                    <a:p>
                      <a:pPr marL="0" marR="0" indent="0" algn="ctr" latinLnBrk="0">
                        <a:lnSpc>
                          <a:spcPct val="150000"/>
                        </a:lnSpc>
                        <a:spcBef>
                          <a:spcPts val="0"/>
                        </a:spcBef>
                        <a:spcAft>
                          <a:spcPts val="0"/>
                        </a:spcAft>
                        <a:defRPr/>
                      </a:pPr>
                      <a:r>
                        <a:rPr lang="en-US" altLang="ko-KR" sz="1100" b="1" kern="0" spc="0" dirty="0">
                          <a:solidFill>
                            <a:srgbClr val="000000"/>
                          </a:solidFill>
                          <a:effectLst/>
                        </a:rPr>
                        <a:t>RXD</a:t>
                      </a:r>
                      <a:endParaRPr lang="en-US" sz="1100" b="1"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54610" algn="just" latinLnBrk="1">
                        <a:lnSpc>
                          <a:spcPct val="150000"/>
                        </a:lnSpc>
                        <a:spcBef>
                          <a:spcPts val="0"/>
                        </a:spcBef>
                        <a:spcAft>
                          <a:spcPts val="0"/>
                        </a:spcAft>
                        <a:defRPr/>
                      </a:pPr>
                      <a:r>
                        <a:rPr lang="ko-KR" altLang="en-US" sz="1100" b="0" kern="0" spc="0" dirty="0" err="1">
                          <a:solidFill>
                            <a:srgbClr val="000000"/>
                          </a:solidFill>
                          <a:effectLst/>
                          <a:ea typeface="맑은 고딕"/>
                        </a:rPr>
                        <a:t>아두이노</a:t>
                      </a:r>
                      <a:r>
                        <a:rPr lang="ko-KR" altLang="en-US" sz="1100" b="0" kern="0" spc="0" dirty="0">
                          <a:solidFill>
                            <a:srgbClr val="000000"/>
                          </a:solidFill>
                          <a:effectLst/>
                          <a:ea typeface="맑은 고딕"/>
                        </a:rPr>
                        <a:t> </a:t>
                      </a:r>
                      <a:r>
                        <a:rPr lang="en-US" altLang="ko-KR" sz="1100" b="0" kern="0" spc="0" dirty="0">
                          <a:solidFill>
                            <a:srgbClr val="000000"/>
                          </a:solidFill>
                          <a:effectLst/>
                          <a:ea typeface="맑은 고딕"/>
                        </a:rPr>
                        <a:t>7</a:t>
                      </a:r>
                      <a:r>
                        <a:rPr lang="ko-KR" altLang="en-US" sz="1100" b="0" kern="0" spc="0" dirty="0">
                          <a:solidFill>
                            <a:srgbClr val="000000"/>
                          </a:solidFill>
                          <a:effectLst/>
                          <a:ea typeface="맑은 고딕"/>
                        </a:rPr>
                        <a:t>번</a:t>
                      </a:r>
                      <a:r>
                        <a:rPr lang="en-US" altLang="ko-KR" sz="1100" b="0" kern="0" spc="0" dirty="0">
                          <a:solidFill>
                            <a:srgbClr val="000000"/>
                          </a:solidFill>
                          <a:effectLst/>
                          <a:latin typeface="맑은 고딕"/>
                        </a:rPr>
                        <a:t> </a:t>
                      </a:r>
                      <a:r>
                        <a:rPr lang="ko-KR" altLang="en-US" sz="1100" b="0" kern="0" spc="0" dirty="0">
                          <a:solidFill>
                            <a:srgbClr val="000000"/>
                          </a:solidFill>
                          <a:effectLst/>
                          <a:ea typeface="맑은 고딕"/>
                        </a:rPr>
                        <a:t>핀에 연결</a:t>
                      </a:r>
                      <a:endParaRPr lang="ko-KR" altLang="en-US" sz="1100" b="0"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6"/>
                  </a:ext>
                </a:extLst>
              </a:tr>
              <a:tr h="228066">
                <a:tc vMerge="1">
                  <a:txBody>
                    <a:bodyPr/>
                    <a:lstStyle/>
                    <a:p>
                      <a:pPr latinLnBrk="1">
                        <a:defRPr/>
                      </a:pPr>
                      <a:endParaRPr lang="ko-KR" altLang="en-US"/>
                    </a:p>
                  </a:txBody>
                  <a:tcPr/>
                </a:tc>
                <a:tc>
                  <a:txBody>
                    <a:bodyPr/>
                    <a:lstStyle/>
                    <a:p>
                      <a:pPr marL="0" marR="0" indent="0" algn="ctr" latinLnBrk="0">
                        <a:lnSpc>
                          <a:spcPct val="150000"/>
                        </a:lnSpc>
                        <a:spcBef>
                          <a:spcPts val="0"/>
                        </a:spcBef>
                        <a:spcAft>
                          <a:spcPts val="0"/>
                        </a:spcAft>
                        <a:defRPr/>
                      </a:pPr>
                      <a:r>
                        <a:rPr lang="en-US" altLang="ko-KR" sz="1100" b="1" kern="0" spc="0" dirty="0">
                          <a:solidFill>
                            <a:srgbClr val="000000"/>
                          </a:solidFill>
                          <a:effectLst/>
                          <a:latin typeface="맑은 고딕"/>
                        </a:rPr>
                        <a:t>TXD</a:t>
                      </a:r>
                      <a:endParaRPr lang="en-US" sz="1100" b="1"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54610" algn="just" latinLnBrk="1">
                        <a:lnSpc>
                          <a:spcPct val="150000"/>
                        </a:lnSpc>
                        <a:spcBef>
                          <a:spcPts val="0"/>
                        </a:spcBef>
                        <a:spcAft>
                          <a:spcPts val="0"/>
                        </a:spcAft>
                        <a:defRPr/>
                      </a:pPr>
                      <a:r>
                        <a:rPr lang="ko-KR" altLang="en-US" sz="1100" b="0" kern="0" spc="0" dirty="0" err="1">
                          <a:solidFill>
                            <a:srgbClr val="000000"/>
                          </a:solidFill>
                          <a:effectLst/>
                          <a:ea typeface="맑은 고딕"/>
                        </a:rPr>
                        <a:t>아두이노</a:t>
                      </a:r>
                      <a:r>
                        <a:rPr lang="ko-KR" altLang="en-US" sz="1100" b="0" kern="0" spc="0" dirty="0">
                          <a:solidFill>
                            <a:srgbClr val="000000"/>
                          </a:solidFill>
                          <a:effectLst/>
                          <a:ea typeface="맑은 고딕"/>
                        </a:rPr>
                        <a:t> </a:t>
                      </a:r>
                      <a:r>
                        <a:rPr lang="en-US" altLang="ko-KR" sz="1100" b="0" kern="0" spc="0" dirty="0">
                          <a:solidFill>
                            <a:srgbClr val="000000"/>
                          </a:solidFill>
                          <a:effectLst/>
                          <a:latin typeface="맑은 고딕"/>
                        </a:rPr>
                        <a:t>6</a:t>
                      </a:r>
                      <a:r>
                        <a:rPr lang="ko-KR" altLang="en-US" sz="1100" b="0" kern="0" spc="0" dirty="0">
                          <a:solidFill>
                            <a:srgbClr val="000000"/>
                          </a:solidFill>
                          <a:effectLst/>
                          <a:latin typeface="맑은 고딕"/>
                        </a:rPr>
                        <a:t>번</a:t>
                      </a:r>
                      <a:r>
                        <a:rPr lang="en-US" altLang="ko-KR" sz="1100" b="0" kern="0" spc="0" dirty="0">
                          <a:solidFill>
                            <a:srgbClr val="000000"/>
                          </a:solidFill>
                          <a:effectLst/>
                          <a:latin typeface="맑은 고딕"/>
                        </a:rPr>
                        <a:t> </a:t>
                      </a:r>
                      <a:r>
                        <a:rPr lang="ko-KR" altLang="en-US" sz="1100" b="0" kern="0" spc="0" dirty="0">
                          <a:solidFill>
                            <a:srgbClr val="000000"/>
                          </a:solidFill>
                          <a:effectLst/>
                          <a:ea typeface="맑은 고딕"/>
                        </a:rPr>
                        <a:t>핀에 연결</a:t>
                      </a:r>
                      <a:endParaRPr lang="ko-KR" altLang="en-US" sz="1100" b="0" kern="0" spc="0" dirty="0">
                        <a:solidFill>
                          <a:srgbClr val="000000"/>
                        </a:solidFill>
                        <a:effectLst/>
                      </a:endParaRPr>
                    </a:p>
                  </a:txBody>
                  <a:tcPr marL="58279" marR="58279" marT="16112" marB="16112"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7"/>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7" name="그림 6"/>
          <p:cNvPicPr>
            <a:picLocks noChangeAspect="1"/>
          </p:cNvPicPr>
          <p:nvPr/>
        </p:nvPicPr>
        <p:blipFill rotWithShape="1">
          <a:blip r:embed="rId4"/>
          <a:stretch>
            <a:fillRect/>
          </a:stretch>
        </p:blipFill>
        <p:spPr>
          <a:xfrm>
            <a:off x="1382888" y="1276245"/>
            <a:ext cx="6378223" cy="303261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메뉴 구성도</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
        <p:nvSpPr>
          <p:cNvPr id="125" name="직사각형 26"/>
          <p:cNvSpPr/>
          <p:nvPr/>
        </p:nvSpPr>
        <p:spPr>
          <a:xfrm>
            <a:off x="251520" y="1357691"/>
            <a:ext cx="8676811" cy="4807613"/>
          </a:xfrm>
          <a:prstGeom prst="rect">
            <a:avLst/>
          </a:prstGeom>
          <a:noFill/>
          <a:ln cap="rnd">
            <a:solidFill>
              <a:schemeClr val="accent1"/>
            </a:solidFill>
            <a:round/>
          </a:ln>
        </p:spPr>
        <p:style>
          <a:lnRef idx="0">
            <a:scrgbClr r="0" g="0" b="0"/>
          </a:lnRef>
          <a:fillRef idx="0">
            <a:scrgbClr r="0" g="0" b="0"/>
          </a:fillRef>
          <a:effectRef idx="0">
            <a:scrgbClr r="0" g="0" b="0"/>
          </a:effectRef>
          <a:fontRef idx="minor">
            <a:schemeClr val="lt1"/>
          </a:fontRef>
        </p:style>
        <p:txBody>
          <a:bodyPr rot="0" vert="horz" wrap="square" lIns="180022" tIns="180022" rIns="91440" bIns="45720" anchor="t" anchorCtr="0">
            <a:prstTxWarp prst="textNoShape">
              <a:avLst/>
            </a:prstTxWarp>
            <a:noAutofit/>
          </a:bodyPr>
          <a:lstStyle/>
          <a:p>
            <a:pPr indent="-720090">
              <a:lnSpc>
                <a:spcPts val="2000"/>
              </a:lnSpc>
              <a:spcBef>
                <a:spcPts val="1000"/>
              </a:spcBef>
              <a:defRPr/>
            </a:pPr>
            <a:endParaRPr lang="ko-KR" altLang="en-US" b="1">
              <a:solidFill>
                <a:schemeClr val="tx1"/>
              </a:solidFill>
            </a:endParaRPr>
          </a:p>
        </p:txBody>
      </p:sp>
      <p:grpSp>
        <p:nvGrpSpPr>
          <p:cNvPr id="160" name="그룹 159"/>
          <p:cNvGrpSpPr/>
          <p:nvPr/>
        </p:nvGrpSpPr>
        <p:grpSpPr>
          <a:xfrm>
            <a:off x="395536" y="1863982"/>
            <a:ext cx="8436348" cy="3130035"/>
            <a:chOff x="432706" y="1863982"/>
            <a:chExt cx="8436348" cy="3130035"/>
          </a:xfrm>
        </p:grpSpPr>
        <p:grpSp>
          <p:nvGrpSpPr>
            <p:cNvPr id="126" name="그룹 125"/>
            <p:cNvGrpSpPr/>
            <p:nvPr/>
          </p:nvGrpSpPr>
          <p:grpSpPr>
            <a:xfrm>
              <a:off x="432706" y="1863982"/>
              <a:ext cx="8436347" cy="3130035"/>
              <a:chOff x="968937" y="711200"/>
              <a:chExt cx="10336200" cy="3060700"/>
            </a:xfrm>
          </p:grpSpPr>
          <p:sp>
            <p:nvSpPr>
              <p:cNvPr id="127" name="직사각형 126"/>
              <p:cNvSpPr/>
              <p:nvPr/>
            </p:nvSpPr>
            <p:spPr>
              <a:xfrm>
                <a:off x="968937" y="711200"/>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100">
                    <a:solidFill>
                      <a:schemeClr val="tx1"/>
                    </a:solidFill>
                  </a:rPr>
                  <a:t>스플래쉬 화면</a:t>
                </a:r>
              </a:p>
            </p:txBody>
          </p:sp>
          <p:sp>
            <p:nvSpPr>
              <p:cNvPr id="128" name="직사각형 127"/>
              <p:cNvSpPr/>
              <p:nvPr/>
            </p:nvSpPr>
            <p:spPr>
              <a:xfrm>
                <a:off x="2070310" y="1266825"/>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100">
                    <a:solidFill>
                      <a:schemeClr val="tx1"/>
                    </a:solidFill>
                  </a:rPr>
                  <a:t>기존 회원</a:t>
                </a:r>
              </a:p>
            </p:txBody>
          </p:sp>
          <p:sp>
            <p:nvSpPr>
              <p:cNvPr id="129" name="직사각형 128"/>
              <p:cNvSpPr/>
              <p:nvPr/>
            </p:nvSpPr>
            <p:spPr>
              <a:xfrm>
                <a:off x="2080839" y="1822449"/>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100">
                    <a:solidFill>
                      <a:schemeClr val="tx1"/>
                    </a:solidFill>
                  </a:rPr>
                  <a:t>회원가입</a:t>
                </a:r>
              </a:p>
            </p:txBody>
          </p:sp>
          <p:sp>
            <p:nvSpPr>
              <p:cNvPr id="130" name="직사각형 129"/>
              <p:cNvSpPr/>
              <p:nvPr/>
            </p:nvSpPr>
            <p:spPr>
              <a:xfrm>
                <a:off x="4516437" y="1263650"/>
                <a:ext cx="1920780" cy="25126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100">
                    <a:solidFill>
                      <a:schemeClr val="tx1"/>
                    </a:solidFill>
                  </a:rPr>
                  <a:t>로그인</a:t>
                </a:r>
              </a:p>
            </p:txBody>
          </p:sp>
          <p:sp>
            <p:nvSpPr>
              <p:cNvPr id="131" name="직사각형 130"/>
              <p:cNvSpPr/>
              <p:nvPr/>
            </p:nvSpPr>
            <p:spPr>
              <a:xfrm>
                <a:off x="4516437" y="1828800"/>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tx1"/>
                    </a:solidFill>
                  </a:rPr>
                  <a:t>ID</a:t>
                </a:r>
                <a:r>
                  <a:rPr lang="ko-KR" altLang="en-US" sz="1100">
                    <a:solidFill>
                      <a:schemeClr val="tx1"/>
                    </a:solidFill>
                  </a:rPr>
                  <a:t>찾기</a:t>
                </a:r>
              </a:p>
            </p:txBody>
          </p:sp>
          <p:sp>
            <p:nvSpPr>
              <p:cNvPr id="132" name="직사각형 131"/>
              <p:cNvSpPr/>
              <p:nvPr/>
            </p:nvSpPr>
            <p:spPr>
              <a:xfrm>
                <a:off x="4525962" y="2400300"/>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tx1"/>
                    </a:solidFill>
                  </a:rPr>
                  <a:t>PW</a:t>
                </a:r>
                <a:r>
                  <a:rPr lang="ko-KR" altLang="en-US" sz="1100">
                    <a:solidFill>
                      <a:schemeClr val="tx1"/>
                    </a:solidFill>
                  </a:rPr>
                  <a:t>찾기</a:t>
                </a:r>
              </a:p>
            </p:txBody>
          </p:sp>
          <p:sp>
            <p:nvSpPr>
              <p:cNvPr id="133" name="직사각형 132"/>
              <p:cNvSpPr/>
              <p:nvPr/>
            </p:nvSpPr>
            <p:spPr>
              <a:xfrm>
                <a:off x="6923637" y="1273174"/>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100">
                    <a:solidFill>
                      <a:schemeClr val="tx1"/>
                    </a:solidFill>
                  </a:rPr>
                  <a:t>등록된 디바이스 목록</a:t>
                </a:r>
              </a:p>
            </p:txBody>
          </p:sp>
          <p:sp>
            <p:nvSpPr>
              <p:cNvPr id="134" name="직사각형 133"/>
              <p:cNvSpPr/>
              <p:nvPr/>
            </p:nvSpPr>
            <p:spPr>
              <a:xfrm>
                <a:off x="6923637" y="1828799"/>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100">
                    <a:solidFill>
                      <a:schemeClr val="tx1"/>
                    </a:solidFill>
                  </a:rPr>
                  <a:t>디바이스 등록</a:t>
                </a:r>
              </a:p>
            </p:txBody>
          </p:sp>
          <p:sp>
            <p:nvSpPr>
              <p:cNvPr id="135" name="직사각형 134"/>
              <p:cNvSpPr/>
              <p:nvPr/>
            </p:nvSpPr>
            <p:spPr>
              <a:xfrm>
                <a:off x="6933163" y="2400300"/>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100">
                    <a:solidFill>
                      <a:schemeClr val="tx1"/>
                    </a:solidFill>
                  </a:rPr>
                  <a:t>사용자 계정관리</a:t>
                </a:r>
              </a:p>
            </p:txBody>
          </p:sp>
          <p:sp>
            <p:nvSpPr>
              <p:cNvPr id="136" name="직사각형 135"/>
              <p:cNvSpPr/>
              <p:nvPr/>
            </p:nvSpPr>
            <p:spPr>
              <a:xfrm>
                <a:off x="9355688" y="1270000"/>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100">
                    <a:solidFill>
                      <a:schemeClr val="tx1"/>
                    </a:solidFill>
                  </a:rPr>
                  <a:t>데이터 모니터링</a:t>
                </a:r>
              </a:p>
            </p:txBody>
          </p:sp>
          <p:sp>
            <p:nvSpPr>
              <p:cNvPr id="137" name="직사각형 136"/>
              <p:cNvSpPr/>
              <p:nvPr/>
            </p:nvSpPr>
            <p:spPr>
              <a:xfrm>
                <a:off x="9355688" y="1825625"/>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100">
                    <a:solidFill>
                      <a:schemeClr val="tx1"/>
                    </a:solidFill>
                  </a:rPr>
                  <a:t>디바이스 수정</a:t>
                </a:r>
              </a:p>
            </p:txBody>
          </p:sp>
          <p:sp>
            <p:nvSpPr>
              <p:cNvPr id="138" name="직사각형 137"/>
              <p:cNvSpPr/>
              <p:nvPr/>
            </p:nvSpPr>
            <p:spPr>
              <a:xfrm>
                <a:off x="9365210" y="2397124"/>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100">
                    <a:solidFill>
                      <a:schemeClr val="tx1"/>
                    </a:solidFill>
                  </a:rPr>
                  <a:t>디바이스 삭제</a:t>
                </a:r>
              </a:p>
            </p:txBody>
          </p:sp>
          <p:sp>
            <p:nvSpPr>
              <p:cNvPr id="139" name="직사각형 138"/>
              <p:cNvSpPr/>
              <p:nvPr/>
            </p:nvSpPr>
            <p:spPr>
              <a:xfrm>
                <a:off x="9365214" y="2971801"/>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100">
                    <a:solidFill>
                      <a:schemeClr val="tx1"/>
                    </a:solidFill>
                  </a:rPr>
                  <a:t>긴급 전화</a:t>
                </a:r>
              </a:p>
            </p:txBody>
          </p:sp>
          <p:sp>
            <p:nvSpPr>
              <p:cNvPr id="140" name="직사각형 139"/>
              <p:cNvSpPr/>
              <p:nvPr/>
            </p:nvSpPr>
            <p:spPr>
              <a:xfrm>
                <a:off x="9374736" y="3543301"/>
                <a:ext cx="1930401" cy="228599"/>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tx1"/>
                    </a:solidFill>
                  </a:rPr>
                  <a:t>SOS</a:t>
                </a:r>
                <a:r>
                  <a:rPr lang="ko-KR" altLang="en-US" sz="1100">
                    <a:solidFill>
                      <a:schemeClr val="tx1"/>
                    </a:solidFill>
                  </a:rPr>
                  <a:t> 메시지 전송</a:t>
                </a:r>
              </a:p>
            </p:txBody>
          </p:sp>
          <p:cxnSp>
            <p:nvCxnSpPr>
              <p:cNvPr id="141" name="꺾인 연결선 140"/>
              <p:cNvCxnSpPr/>
              <p:nvPr/>
            </p:nvCxnSpPr>
            <p:spPr>
              <a:xfrm rot="5400000" flipV="1">
                <a:off x="1490873" y="1357311"/>
                <a:ext cx="996950" cy="1619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2" name="꺾인 연결선 141"/>
              <p:cNvCxnSpPr/>
              <p:nvPr/>
            </p:nvCxnSpPr>
            <p:spPr>
              <a:xfrm rot="5400000" flipV="1">
                <a:off x="1763923" y="1084261"/>
                <a:ext cx="441325" cy="1524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6" name="꺾인 연결선 145"/>
              <p:cNvCxnSpPr/>
              <p:nvPr/>
            </p:nvCxnSpPr>
            <p:spPr>
              <a:xfrm flipV="1">
                <a:off x="6437220" y="1387473"/>
                <a:ext cx="486418" cy="18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49" name="꺾인 연결선 148"/>
              <p:cNvCxnSpPr/>
              <p:nvPr/>
            </p:nvCxnSpPr>
            <p:spPr>
              <a:xfrm flipV="1">
                <a:off x="8835903" y="1384299"/>
                <a:ext cx="515438" cy="31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0" name="꺾인 연결선 149"/>
              <p:cNvCxnSpPr/>
              <p:nvPr/>
            </p:nvCxnSpPr>
            <p:spPr>
              <a:xfrm>
                <a:off x="8900785" y="1387474"/>
                <a:ext cx="444141" cy="5524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1" name="꺾인 연결선 150"/>
              <p:cNvCxnSpPr/>
              <p:nvPr/>
            </p:nvCxnSpPr>
            <p:spPr>
              <a:xfrm>
                <a:off x="8863566" y="1387475"/>
                <a:ext cx="501648" cy="11239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2" name="꺾인 연결선 151"/>
              <p:cNvCxnSpPr/>
              <p:nvPr/>
            </p:nvCxnSpPr>
            <p:spPr>
              <a:xfrm>
                <a:off x="8863565" y="1387474"/>
                <a:ext cx="501650" cy="16986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3" name="꺾인 연결선 152"/>
              <p:cNvCxnSpPr/>
              <p:nvPr/>
            </p:nvCxnSpPr>
            <p:spPr>
              <a:xfrm flipH="1" flipV="1">
                <a:off x="8863564" y="1387474"/>
                <a:ext cx="511160" cy="227012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cxnSp>
          <p:nvCxnSpPr>
            <p:cNvPr id="154" name="꺾인 연결선 153"/>
            <p:cNvCxnSpPr/>
            <p:nvPr/>
          </p:nvCxnSpPr>
          <p:spPr>
            <a:xfrm>
              <a:off x="4895885" y="2557428"/>
              <a:ext cx="397014" cy="56635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5" name="꺾인 연결선 154"/>
            <p:cNvCxnSpPr/>
            <p:nvPr/>
          </p:nvCxnSpPr>
          <p:spPr>
            <a:xfrm>
              <a:off x="4895885" y="2557428"/>
              <a:ext cx="404789" cy="115080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6" name="꺾인 연결선 155"/>
            <p:cNvCxnSpPr/>
            <p:nvPr/>
          </p:nvCxnSpPr>
          <p:spPr>
            <a:xfrm>
              <a:off x="2907223" y="2549083"/>
              <a:ext cx="420932" cy="83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7" name="꺾인 연결선 156"/>
            <p:cNvCxnSpPr/>
            <p:nvPr/>
          </p:nvCxnSpPr>
          <p:spPr>
            <a:xfrm>
              <a:off x="2907223" y="2549083"/>
              <a:ext cx="420932" cy="57470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9" name="꺾인 연결선 158"/>
            <p:cNvCxnSpPr/>
            <p:nvPr/>
          </p:nvCxnSpPr>
          <p:spPr>
            <a:xfrm>
              <a:off x="2907223" y="2549083"/>
              <a:ext cx="428707" cy="11591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7393"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13017">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sz="1050" b="0" kern="0" spc="0">
                          <a:solidFill>
                            <a:srgbClr val="000000"/>
                          </a:solidFill>
                          <a:effectLst/>
                          <a:latin typeface="맑은 고딕"/>
                        </a:rPr>
                        <a:t>LOG-01</a:t>
                      </a:r>
                      <a:endParaRPr lang="en-US"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x</a:t>
                      </a:r>
                      <a:endParaRPr lang="en-US" altLang="ko-KR"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앱의 첫 화면</a:t>
                      </a:r>
                      <a:r>
                        <a:rPr lang="en-US" altLang="ko-KR" sz="1050" b="0" kern="0" spc="0">
                          <a:solidFill>
                            <a:srgbClr val="000000"/>
                          </a:solidFill>
                          <a:effectLst/>
                          <a:latin typeface="맑은 고딕"/>
                        </a:rPr>
                        <a:t>,</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앱 실행 시 뜨는 화면으로 기존회원은 로그인 절차를 진행하고 신규 회원은 </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시작하기</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를 통해 회원가입 절차 진행</a:t>
                      </a:r>
                      <a:r>
                        <a:rPr lang="en-US" altLang="ko-KR" sz="1050" b="0" kern="0" spc="0">
                          <a:solidFill>
                            <a:srgbClr val="000000"/>
                          </a:solidFill>
                          <a:effectLst/>
                          <a:ea typeface="맑은 고딕"/>
                        </a:rPr>
                        <a:t>.</a:t>
                      </a:r>
                      <a:endParaRPr lang="en-US" altLang="ko-KR"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신규</a:t>
                      </a:r>
                      <a:r>
                        <a:rPr lang="en-US" altLang="ko-KR" sz="1050" b="0" kern="0" spc="0">
                          <a:solidFill>
                            <a:srgbClr val="000000"/>
                          </a:solidFill>
                          <a:effectLst/>
                          <a:ea typeface="맑은 고딕"/>
                        </a:rPr>
                        <a:t>or </a:t>
                      </a:r>
                      <a:r>
                        <a:rPr lang="ko-KR" altLang="en-US" sz="1050" b="0" kern="0" spc="0">
                          <a:solidFill>
                            <a:srgbClr val="000000"/>
                          </a:solidFill>
                          <a:effectLst/>
                          <a:ea typeface="맑은 고딕"/>
                        </a:rPr>
                        <a:t>기존 선택</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ko-KR" altLang="en-US" sz="1050" b="0" kern="0" spc="0">
                          <a:solidFill>
                            <a:srgbClr val="000000"/>
                          </a:solidFill>
                          <a:effectLst/>
                          <a:ea typeface="맑은 고딕"/>
                        </a:rPr>
                        <a:t>사용자 로그인</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126" name="그림 5125"/>
          <p:cNvPicPr>
            <a:picLocks noChangeAspect="1"/>
          </p:cNvPicPr>
          <p:nvPr/>
        </p:nvPicPr>
        <p:blipFill rotWithShape="1">
          <a:blip r:embed="rId4"/>
          <a:stretch>
            <a:fillRect/>
          </a:stretch>
        </p:blipFill>
        <p:spPr>
          <a:xfrm>
            <a:off x="719576" y="1916832"/>
            <a:ext cx="1836199" cy="3658112"/>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7393"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13017">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sz="1050" b="0" kern="0" spc="0">
                          <a:solidFill>
                            <a:srgbClr val="000000"/>
                          </a:solidFill>
                          <a:effectLst/>
                          <a:latin typeface="맑은 고딕"/>
                        </a:rPr>
                        <a:t>LOG-01-01</a:t>
                      </a:r>
                      <a:endParaRPr 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로그인</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회원 아이디와 비밀번호를 통해 앱에 로그인 하여</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보안성과 사용성을 높임</a:t>
                      </a:r>
                      <a:r>
                        <a:rPr lang="en-US" altLang="ko-KR" sz="1050" b="0" kern="0" spc="0">
                          <a:solidFill>
                            <a:srgbClr val="000000"/>
                          </a:solidFill>
                          <a:effectLst/>
                          <a:ea typeface="맑은 고딕"/>
                        </a:rPr>
                        <a:t>.</a:t>
                      </a:r>
                      <a:endParaRPr lang="en-US" altLang="ko-KR"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∎기존회원의 로그인</a:t>
                      </a: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아이디와 그에 일치하는 비밀번호를 입력하여 앱에 로그인 함</a:t>
                      </a:r>
                      <a:r>
                        <a:rPr lang="en-US" altLang="ko-KR" sz="1050" b="0" kern="0" spc="0">
                          <a:solidFill>
                            <a:srgbClr val="000000"/>
                          </a:solidFill>
                          <a:effectLst/>
                          <a:ea typeface="맑은 고딕"/>
                        </a:rPr>
                        <a:t>.</a:t>
                      </a: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
                      </a:r>
                      <a:br>
                        <a:rPr lang="ko-KR" altLang="en-US" sz="1050" b="0" kern="0" spc="0">
                          <a:solidFill>
                            <a:srgbClr val="000000"/>
                          </a:solidFill>
                          <a:effectLst/>
                          <a:ea typeface="맑은 고딕"/>
                        </a:rPr>
                      </a:br>
                      <a:r>
                        <a:rPr lang="ko-KR" altLang="en-US" sz="1050" b="0" kern="0" spc="0">
                          <a:solidFill>
                            <a:srgbClr val="000000"/>
                          </a:solidFill>
                          <a:effectLst/>
                          <a:ea typeface="맑은 고딕"/>
                        </a:rPr>
                        <a:t>∎메시지 출력 및 기능 거부</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존재하지 않는 </a:t>
                      </a:r>
                      <a:r>
                        <a:rPr lang="en-US" altLang="ko-KR" sz="1050" b="0" kern="0" spc="0">
                          <a:solidFill>
                            <a:srgbClr val="000000"/>
                          </a:solidFill>
                          <a:effectLst/>
                          <a:ea typeface="맑은 고딕"/>
                        </a:rPr>
                        <a:t>ID</a:t>
                      </a:r>
                      <a:r>
                        <a:rPr lang="ko-KR" altLang="en-US" sz="1050" b="0" kern="0" spc="0">
                          <a:solidFill>
                            <a:srgbClr val="000000"/>
                          </a:solidFill>
                          <a:effectLst/>
                          <a:ea typeface="맑은 고딕"/>
                        </a:rPr>
                        <a:t>로 로그인을 시도할 경우 알림 창이 뜨고 로그인 실패</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만약</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비밀번호가 틀렸을 경우 알림 창이 뜨고 로그인 실패</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 로그인을 통해 사용자 정보를 불러온 후 디바이스 목록 페이지 표시</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ko-KR" altLang="en-US" sz="1050" b="0" kern="0" spc="0">
                          <a:solidFill>
                            <a:srgbClr val="000000"/>
                          </a:solidFill>
                          <a:effectLst/>
                          <a:ea typeface="맑은 고딕"/>
                        </a:rPr>
                        <a:t>사용자 정보 조회</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127" name="그림 5126"/>
          <p:cNvPicPr>
            <a:picLocks noChangeAspect="1"/>
          </p:cNvPicPr>
          <p:nvPr/>
        </p:nvPicPr>
        <p:blipFill rotWithShape="1">
          <a:blip r:embed="rId4"/>
          <a:stretch>
            <a:fillRect/>
          </a:stretch>
        </p:blipFill>
        <p:spPr>
          <a:xfrm>
            <a:off x="726145" y="1916832"/>
            <a:ext cx="1829631" cy="3645024"/>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7393"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13017">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sz="1050" b="0" kern="0" spc="0">
                          <a:solidFill>
                            <a:srgbClr val="000000"/>
                          </a:solidFill>
                          <a:effectLst/>
                          <a:latin typeface="맑은 고딕"/>
                        </a:rPr>
                        <a:t>LOG-01-0</a:t>
                      </a:r>
                      <a:r>
                        <a:rPr lang="en-US" altLang="ko-KR" sz="1050" b="0" kern="0" spc="0">
                          <a:solidFill>
                            <a:srgbClr val="000000"/>
                          </a:solidFill>
                          <a:effectLst/>
                          <a:latin typeface="맑은 고딕"/>
                        </a:rPr>
                        <a:t>2</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회원가입</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rPr>
                        <a:t>회원가입 화면</a:t>
                      </a:r>
                      <a:r>
                        <a:rPr lang="ko-KR" altLang="en-US" sz="1050" b="0" kern="0" spc="0">
                          <a:solidFill>
                            <a:srgbClr val="000000"/>
                          </a:solidFill>
                          <a:effectLst/>
                          <a:ea typeface="맑은 고딕"/>
                        </a:rPr>
                        <a:t/>
                      </a:r>
                      <a:br>
                        <a:rPr lang="ko-KR" altLang="en-US" sz="1050" b="0" kern="0" spc="0">
                          <a:solidFill>
                            <a:srgbClr val="000000"/>
                          </a:solidFill>
                          <a:effectLst/>
                          <a:ea typeface="맑은 고딕"/>
                        </a:rPr>
                      </a:br>
                      <a:r>
                        <a:rPr lang="ko-KR" altLang="en-US" sz="1050" b="0" kern="0" spc="0">
                          <a:solidFill>
                            <a:srgbClr val="000000"/>
                          </a:solidFill>
                          <a:effectLst/>
                          <a:ea typeface="맑은 고딕"/>
                        </a:rPr>
                        <a:t>앱에 사용자의 </a:t>
                      </a:r>
                      <a:r>
                        <a:rPr lang="en-US" altLang="ko-KR" sz="1050" b="0" kern="0" spc="0">
                          <a:solidFill>
                            <a:srgbClr val="000000"/>
                          </a:solidFill>
                          <a:effectLst/>
                          <a:ea typeface="맑은 고딕"/>
                        </a:rPr>
                        <a:t>ID</a:t>
                      </a:r>
                      <a:r>
                        <a:rPr lang="ko-KR" altLang="en-US" sz="1050" b="0" kern="0" spc="0">
                          <a:solidFill>
                            <a:srgbClr val="000000"/>
                          </a:solidFill>
                          <a:effectLst/>
                          <a:ea typeface="맑은 고딕"/>
                        </a:rPr>
                        <a:t>와</a:t>
                      </a:r>
                      <a:r>
                        <a:rPr lang="en-US" altLang="ko-KR" sz="1050" b="0" kern="0" spc="0">
                          <a:solidFill>
                            <a:srgbClr val="000000"/>
                          </a:solidFill>
                          <a:effectLst/>
                          <a:ea typeface="맑은 고딕"/>
                        </a:rPr>
                        <a:t> Password</a:t>
                      </a:r>
                      <a:r>
                        <a:rPr lang="ko-KR" altLang="en-US" sz="1050" b="0" kern="0" spc="0">
                          <a:solidFill>
                            <a:srgbClr val="000000"/>
                          </a:solidFill>
                          <a:effectLst/>
                          <a:ea typeface="맑은 고딕"/>
                        </a:rPr>
                        <a:t>를 저장함으로써 사용자를 등록함</a:t>
                      </a:r>
                      <a:r>
                        <a:rPr lang="en-US" altLang="ko-KR" sz="1050" b="0" kern="0" spc="0">
                          <a:solidFill>
                            <a:srgbClr val="000000"/>
                          </a:solidFill>
                          <a:effectLst/>
                          <a:ea typeface="맑은 고딕"/>
                        </a:rPr>
                        <a:t>.</a:t>
                      </a:r>
                      <a:endParaRPr lang="en-US" altLang="ko-KR"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필요한 정보 및 입력 조건</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a:t>
                      </a:r>
                      <a:r>
                        <a:rPr lang="en-US" altLang="ko-KR" sz="1050" b="0" kern="0" spc="0">
                          <a:solidFill>
                            <a:srgbClr val="000000"/>
                          </a:solidFill>
                          <a:effectLst/>
                          <a:ea typeface="맑은 고딕"/>
                        </a:rPr>
                        <a:t>ID </a:t>
                      </a:r>
                      <a:r>
                        <a:rPr lang="ko-KR" altLang="en-US" sz="1050" b="0" kern="0" spc="0">
                          <a:solidFill>
                            <a:srgbClr val="000000"/>
                          </a:solidFill>
                          <a:effectLst/>
                          <a:ea typeface="맑은 고딕"/>
                        </a:rPr>
                        <a:t>입력 조건</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영문</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숫자를 포함하여 </a:t>
                      </a:r>
                      <a:r>
                        <a:rPr lang="en-US" altLang="ko-KR" sz="1050" b="0" kern="0" spc="0">
                          <a:solidFill>
                            <a:srgbClr val="000000"/>
                          </a:solidFill>
                          <a:effectLst/>
                          <a:ea typeface="맑은 고딕"/>
                        </a:rPr>
                        <a:t>8</a:t>
                      </a:r>
                      <a:r>
                        <a:rPr lang="ko-KR" altLang="en-US" sz="1050" b="0" kern="0" spc="0">
                          <a:solidFill>
                            <a:srgbClr val="000000"/>
                          </a:solidFill>
                          <a:effectLst/>
                          <a:ea typeface="맑은 고딕"/>
                        </a:rPr>
                        <a:t>자리 이상</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a:t>
                      </a:r>
                      <a:r>
                        <a:rPr lang="en-US" altLang="ko-KR" sz="1050" b="0" kern="0" spc="0">
                          <a:solidFill>
                            <a:srgbClr val="000000"/>
                          </a:solidFill>
                          <a:effectLst/>
                          <a:ea typeface="맑은 고딕"/>
                        </a:rPr>
                        <a:t>Password </a:t>
                      </a:r>
                      <a:r>
                        <a:rPr lang="ko-KR" altLang="en-US" sz="1050" b="0" kern="0" spc="0">
                          <a:solidFill>
                            <a:srgbClr val="000000"/>
                          </a:solidFill>
                          <a:effectLst/>
                          <a:ea typeface="맑은 고딕"/>
                        </a:rPr>
                        <a:t>입력 조건</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영문</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숫자를 포함하여 </a:t>
                      </a:r>
                      <a:r>
                        <a:rPr lang="en-US" altLang="ko-KR" sz="1050" b="0" kern="0" spc="0">
                          <a:solidFill>
                            <a:srgbClr val="000000"/>
                          </a:solidFill>
                          <a:effectLst/>
                          <a:ea typeface="맑은 고딕"/>
                        </a:rPr>
                        <a:t>8</a:t>
                      </a:r>
                      <a:r>
                        <a:rPr lang="ko-KR" altLang="en-US" sz="1050" b="0" kern="0" spc="0">
                          <a:solidFill>
                            <a:srgbClr val="000000"/>
                          </a:solidFill>
                          <a:effectLst/>
                          <a:ea typeface="맑은 고딕"/>
                        </a:rPr>
                        <a:t>자리 이상</a:t>
                      </a:r>
                      <a:r>
                        <a:rPr lang="en-US" altLang="ko-KR" sz="1050" b="0" kern="0" spc="0">
                          <a:solidFill>
                            <a:srgbClr val="000000"/>
                          </a:solidFill>
                          <a:effectLst/>
                          <a:ea typeface="맑은 고딕"/>
                        </a:rPr>
                        <a:t/>
                      </a:r>
                      <a:br>
                        <a:rPr lang="en-US" altLang="ko-KR"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이메일 입력 조건</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로 되어야 하며</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존재하는 이메일이어야 함</a:t>
                      </a:r>
                      <a:r>
                        <a:rPr lang="en-US" altLang="ko-KR" sz="1050" b="0" kern="0" spc="0">
                          <a:solidFill>
                            <a:srgbClr val="000000"/>
                          </a:solidFill>
                          <a:effectLst/>
                          <a:ea typeface="맑은 고딕"/>
                        </a:rPr>
                        <a:t>.</a:t>
                      </a:r>
                    </a:p>
                    <a:p>
                      <a:pPr marL="0" marR="0" indent="0" algn="l" latinLnBrk="1">
                        <a:lnSpc>
                          <a:spcPct val="160000"/>
                        </a:lnSpc>
                        <a:spcBef>
                          <a:spcPts val="0"/>
                        </a:spcBef>
                        <a:spcAft>
                          <a:spcPts val="0"/>
                        </a:spcAft>
                        <a:defRPr/>
                      </a:pPr>
                      <a:endParaRPr lang="ko-KR" altLang="en-US" sz="1050" b="0" kern="0" spc="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∎메시지 출력 및 기능 거부</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입력 조건에 맞지 않을 시</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정보 알림창이 뜸</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이미 존재하는 아이디면 정보 알림창이 뜸</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회원가입을 통해 사용자 등록</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ko-KR" altLang="en-US" sz="1050" b="0" kern="0" spc="0">
                          <a:solidFill>
                            <a:srgbClr val="000000"/>
                          </a:solidFill>
                          <a:effectLst/>
                          <a:ea typeface="맑은 고딕"/>
                        </a:rPr>
                        <a:t>앱 사용자 등록</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125" name="그림 5124"/>
          <p:cNvPicPr>
            <a:picLocks noChangeAspect="1"/>
          </p:cNvPicPr>
          <p:nvPr/>
        </p:nvPicPr>
        <p:blipFill rotWithShape="1">
          <a:blip r:embed="rId4"/>
          <a:stretch>
            <a:fillRect/>
          </a:stretch>
        </p:blipFill>
        <p:spPr>
          <a:xfrm>
            <a:off x="719576" y="1916832"/>
            <a:ext cx="1836200" cy="3658111"/>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7393"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13017">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sz="1050" b="0" kern="0" spc="0">
                          <a:solidFill>
                            <a:srgbClr val="000000"/>
                          </a:solidFill>
                          <a:effectLst/>
                          <a:latin typeface="맑은 고딕"/>
                        </a:rPr>
                        <a:t>LOG-01-0</a:t>
                      </a:r>
                      <a:r>
                        <a:rPr lang="en-US" altLang="ko-KR" sz="1050" b="0" kern="0" spc="0">
                          <a:solidFill>
                            <a:srgbClr val="000000"/>
                          </a:solidFill>
                          <a:effectLst/>
                          <a:latin typeface="맑은 고딕"/>
                        </a:rPr>
                        <a:t>201</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회원가입</a:t>
                      </a:r>
                      <a:r>
                        <a:rPr lang="en-US" altLang="ko-KR" sz="1050" b="0" kern="0" spc="0">
                          <a:solidFill>
                            <a:srgbClr val="000000"/>
                          </a:solidFill>
                          <a:effectLst/>
                          <a:ea typeface="맑은 고딕"/>
                        </a:rPr>
                        <a:t>_</a:t>
                      </a:r>
                      <a:r>
                        <a:rPr lang="ko-KR" altLang="en-US" sz="1050" b="0" kern="0" spc="0">
                          <a:solidFill>
                            <a:srgbClr val="000000"/>
                          </a:solidFill>
                          <a:effectLst/>
                          <a:ea typeface="맑은 고딕"/>
                        </a:rPr>
                        <a:t>이메일인증</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rPr>
                        <a:t>회원가입 화면</a:t>
                      </a:r>
                      <a:r>
                        <a:rPr lang="ko-KR" altLang="en-US" sz="1050" b="0" kern="0" spc="0">
                          <a:solidFill>
                            <a:srgbClr val="000000"/>
                          </a:solidFill>
                          <a:effectLst/>
                          <a:ea typeface="맑은 고딕"/>
                        </a:rPr>
                        <a:t/>
                      </a:r>
                      <a:br>
                        <a:rPr lang="ko-KR" altLang="en-US" sz="1050" b="0" kern="0" spc="0">
                          <a:solidFill>
                            <a:srgbClr val="000000"/>
                          </a:solidFill>
                          <a:effectLst/>
                          <a:ea typeface="맑은 고딕"/>
                        </a:rPr>
                      </a:br>
                      <a:r>
                        <a:rPr lang="ko-KR" altLang="en-US" sz="1050" b="0" kern="0" spc="0">
                          <a:solidFill>
                            <a:srgbClr val="000000"/>
                          </a:solidFill>
                          <a:effectLst/>
                          <a:ea typeface="맑은 고딕"/>
                        </a:rPr>
                        <a:t>보안성을 높이기 위해 이메일 인증 단계를 거쳐 회원가입을 완료함</a:t>
                      </a:r>
                      <a:r>
                        <a:rPr lang="en-US" altLang="ko-KR" sz="1050" b="0" kern="0" spc="0">
                          <a:solidFill>
                            <a:srgbClr val="000000"/>
                          </a:solidFill>
                          <a:effectLst/>
                          <a:ea typeface="맑은 고딕"/>
                        </a:rPr>
                        <a:t>.</a:t>
                      </a:r>
                      <a:endParaRPr lang="en-US" altLang="ko-KR"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이메일 주소란에 들어갈 입력 조건</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의 양식 지키기</a:t>
                      </a:r>
                    </a:p>
                    <a:p>
                      <a:pPr marL="0" marR="0" indent="0" algn="l" latinLnBrk="1">
                        <a:lnSpc>
                          <a:spcPct val="160000"/>
                        </a:lnSpc>
                        <a:spcBef>
                          <a:spcPts val="0"/>
                        </a:spcBef>
                        <a:spcAft>
                          <a:spcPts val="0"/>
                        </a:spcAft>
                        <a:defRPr/>
                      </a:pPr>
                      <a:endParaRPr lang="ko-KR" altLang="en-US" sz="1050" b="0" kern="0" spc="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∎메시지 출력 및 기능 거부</a:t>
                      </a: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입력 조건에 맞지 않을 경우</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이미 가입에 사용된 이메일 주소일 경우</a:t>
                      </a: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인증코드가 맞지 않은 경우</a:t>
                      </a:r>
                      <a:br>
                        <a:rPr lang="ko-KR" altLang="en-US" sz="1050" b="0" kern="0" spc="0">
                          <a:solidFill>
                            <a:srgbClr val="000000"/>
                          </a:solidFill>
                          <a:effectLst/>
                          <a:ea typeface="맑은 고딕"/>
                        </a:rPr>
                      </a:br>
                      <a:endParaRPr lang="ko-KR" altLang="en-US" sz="1050" b="0" kern="0" spc="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∎입력한 이메일 주소로 받은 인증코드를 입력함으로써 회원가입 완료</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회원가입을 위한 이메일 인증 단계</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ko-KR" altLang="en-US" sz="1050" b="0" kern="0" spc="0">
                          <a:solidFill>
                            <a:srgbClr val="000000"/>
                          </a:solidFill>
                          <a:effectLst/>
                          <a:ea typeface="맑은 고딕"/>
                        </a:rPr>
                        <a:t>본인 인증 절차</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127" name="그림 5126"/>
          <p:cNvPicPr>
            <a:picLocks noChangeAspect="1"/>
          </p:cNvPicPr>
          <p:nvPr/>
        </p:nvPicPr>
        <p:blipFill rotWithShape="1">
          <a:blip r:embed="rId4"/>
          <a:stretch>
            <a:fillRect/>
          </a:stretch>
        </p:blipFill>
        <p:spPr>
          <a:xfrm>
            <a:off x="726146" y="1916832"/>
            <a:ext cx="1829630" cy="3645023"/>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ko-KR" altLang="en-US" sz="1700" b="1" i="0" u="none" strike="noStrike" kern="1200" cap="none" spc="-50" normalizeH="0" baseline="0">
                <a:solidFill>
                  <a:schemeClr val="bg1"/>
                </a:solidFill>
                <a:effectLst/>
                <a:uLnTx/>
                <a:uFillTx/>
                <a:latin typeface="+mn-ea"/>
                <a:cs typeface="+mj-cs"/>
              </a:rPr>
              <a:t>수행 단계별 주요 산출물</a:t>
            </a:r>
            <a:endParaRPr kumimoji="0" lang="ko-KR" altLang="en-US" sz="1700" b="1" i="0" u="none" strike="noStrike" kern="1200" cap="none" spc="-50" normalizeH="0" baseline="0">
              <a:solidFill>
                <a:schemeClr val="bg1"/>
              </a:solidFill>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2" name="바닥글 개체 틀 11"/>
          <p:cNvSpPr>
            <a:spLocks noGrp="1"/>
          </p:cNvSpPr>
          <p:nvPr>
            <p:ph type="ftr" sz="quarter" idx="11"/>
          </p:nvPr>
        </p:nvSpPr>
        <p:spPr/>
        <p:txBody>
          <a:bodyPr/>
          <a:lstStyle/>
          <a:p>
            <a:pPr lvl="0">
              <a:defRPr/>
            </a:pPr>
            <a:r>
              <a:rPr lang="ko-KR" altLang="en-US"/>
              <a:t>한이음 ▶ 프로그램 설계서</a:t>
            </a:r>
          </a:p>
        </p:txBody>
      </p:sp>
      <p:sp>
        <p:nvSpPr>
          <p:cNvPr id="13" name="직사각형 12"/>
          <p:cNvSpPr/>
          <p:nvPr/>
        </p:nvSpPr>
        <p:spPr>
          <a:xfrm>
            <a:off x="971600" y="6453336"/>
            <a:ext cx="7056784" cy="3600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ko-KR" altLang="en-US" b="1"/>
          </a:p>
        </p:txBody>
      </p:sp>
      <p:pic>
        <p:nvPicPr>
          <p:cNvPr id="15"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graphicFrame>
        <p:nvGraphicFramePr>
          <p:cNvPr id="16" name="표 15"/>
          <p:cNvGraphicFramePr>
            <a:graphicFrameLocks noGrp="1"/>
          </p:cNvGraphicFramePr>
          <p:nvPr/>
        </p:nvGraphicFramePr>
        <p:xfrm>
          <a:off x="1126526" y="1537785"/>
          <a:ext cx="6746931" cy="4720001"/>
        </p:xfrm>
        <a:graphic>
          <a:graphicData uri="http://schemas.openxmlformats.org/drawingml/2006/table">
            <a:tbl>
              <a:tblPr>
                <a:tableStyleId>{5940675A-B579-460E-94D1-54222C63F5DA}</a:tableStyleId>
              </a:tblPr>
              <a:tblGrid>
                <a:gridCol w="1447208">
                  <a:extLst>
                    <a:ext uri="{9D8B030D-6E8A-4147-A177-3AD203B41FA5}">
                      <a16:colId xmlns:a16="http://schemas.microsoft.com/office/drawing/2014/main" val="20000"/>
                    </a:ext>
                  </a:extLst>
                </a:gridCol>
                <a:gridCol w="2282242">
                  <a:extLst>
                    <a:ext uri="{9D8B030D-6E8A-4147-A177-3AD203B41FA5}">
                      <a16:colId xmlns:a16="http://schemas.microsoft.com/office/drawing/2014/main" val="20001"/>
                    </a:ext>
                  </a:extLst>
                </a:gridCol>
                <a:gridCol w="1005827">
                  <a:extLst>
                    <a:ext uri="{9D8B030D-6E8A-4147-A177-3AD203B41FA5}">
                      <a16:colId xmlns:a16="http://schemas.microsoft.com/office/drawing/2014/main" val="20002"/>
                    </a:ext>
                  </a:extLst>
                </a:gridCol>
                <a:gridCol w="1005827">
                  <a:extLst>
                    <a:ext uri="{9D8B030D-6E8A-4147-A177-3AD203B41FA5}">
                      <a16:colId xmlns:a16="http://schemas.microsoft.com/office/drawing/2014/main" val="20003"/>
                    </a:ext>
                  </a:extLst>
                </a:gridCol>
                <a:gridCol w="1005827">
                  <a:extLst>
                    <a:ext uri="{9D8B030D-6E8A-4147-A177-3AD203B41FA5}">
                      <a16:colId xmlns:a16="http://schemas.microsoft.com/office/drawing/2014/main" val="20004"/>
                    </a:ext>
                  </a:extLst>
                </a:gridCol>
              </a:tblGrid>
              <a:tr h="250066">
                <a:tc rowSpan="2">
                  <a:txBody>
                    <a:bodyPr/>
                    <a:lstStyle/>
                    <a:p>
                      <a:pPr marL="0" marR="0" indent="0" algn="ctr" latinLnBrk="0">
                        <a:lnSpc>
                          <a:spcPct val="100000"/>
                        </a:lnSpc>
                        <a:spcBef>
                          <a:spcPts val="0"/>
                        </a:spcBef>
                        <a:spcAft>
                          <a:spcPts val="0"/>
                        </a:spcAft>
                        <a:defRPr/>
                      </a:pPr>
                      <a:r>
                        <a:rPr lang="ko-KR" altLang="en-US" sz="1100" b="1" kern="0" spc="0">
                          <a:effectLst/>
                          <a:latin typeface="+mn-ea"/>
                          <a:ea typeface="+mn-ea"/>
                        </a:rPr>
                        <a:t>단계</a:t>
                      </a:r>
                      <a:endParaRPr lang="ko-KR" altLang="en-US" sz="1100" b="1" kern="0" spc="0">
                        <a:solidFill>
                          <a:srgbClr val="000000"/>
                        </a:solidFill>
                        <a:effectLst/>
                        <a:latin typeface="+mn-ea"/>
                        <a:ea typeface="+mn-ea"/>
                      </a:endParaRPr>
                    </a:p>
                  </a:txBody>
                  <a:tcPr marL="46460" marR="46460" marT="12845" marB="12845" anchor="ctr">
                    <a:solidFill>
                      <a:schemeClr val="accent6">
                        <a:lumMod val="20000"/>
                        <a:lumOff val="80000"/>
                      </a:schemeClr>
                    </a:solidFill>
                  </a:tcPr>
                </a:tc>
                <a:tc rowSpan="2">
                  <a:txBody>
                    <a:bodyPr/>
                    <a:lstStyle/>
                    <a:p>
                      <a:pPr marL="0" marR="0" indent="0" algn="ctr" latinLnBrk="0">
                        <a:lnSpc>
                          <a:spcPct val="100000"/>
                        </a:lnSpc>
                        <a:spcBef>
                          <a:spcPts val="0"/>
                        </a:spcBef>
                        <a:spcAft>
                          <a:spcPts val="0"/>
                        </a:spcAft>
                        <a:defRPr/>
                      </a:pPr>
                      <a:r>
                        <a:rPr lang="ko-KR" altLang="en-US" sz="1100" b="1" kern="0" spc="0">
                          <a:effectLst/>
                          <a:latin typeface="+mn-ea"/>
                          <a:ea typeface="+mn-ea"/>
                        </a:rPr>
                        <a:t>산출물</a:t>
                      </a:r>
                      <a:endParaRPr lang="ko-KR" altLang="en-US" sz="1100" b="1" kern="0" spc="0">
                        <a:solidFill>
                          <a:srgbClr val="000000"/>
                        </a:solidFill>
                        <a:effectLst/>
                        <a:latin typeface="+mn-ea"/>
                        <a:ea typeface="+mn-ea"/>
                      </a:endParaRPr>
                    </a:p>
                  </a:txBody>
                  <a:tcPr marL="46460" marR="46460" marT="12845" marB="12845" anchor="ctr">
                    <a:solidFill>
                      <a:schemeClr val="accent6">
                        <a:lumMod val="20000"/>
                        <a:lumOff val="80000"/>
                      </a:schemeClr>
                    </a:solidFill>
                  </a:tcPr>
                </a:tc>
                <a:tc>
                  <a:txBody>
                    <a:bodyPr/>
                    <a:lstStyle/>
                    <a:p>
                      <a:pPr marL="0" marR="0" indent="0" algn="ctr" latinLnBrk="0">
                        <a:lnSpc>
                          <a:spcPct val="100000"/>
                        </a:lnSpc>
                        <a:spcBef>
                          <a:spcPts val="0"/>
                        </a:spcBef>
                        <a:spcAft>
                          <a:spcPts val="0"/>
                        </a:spcAft>
                        <a:defRPr/>
                      </a:pPr>
                      <a:r>
                        <a:rPr lang="ko-KR" altLang="en-US" sz="1100" b="1" kern="0" spc="0">
                          <a:effectLst/>
                        </a:rPr>
                        <a:t>일반</a:t>
                      </a:r>
                      <a:endParaRPr lang="ko-KR" altLang="en-US" sz="1100" b="1" kern="0" spc="0">
                        <a:solidFill>
                          <a:srgbClr val="000000"/>
                        </a:solidFill>
                        <a:effectLst/>
                      </a:endParaRPr>
                    </a:p>
                  </a:txBody>
                  <a:tcPr marL="46460" marR="46460" marT="12845" marB="12845" anchor="ctr">
                    <a:solidFill>
                      <a:srgbClr val="FCD5B5"/>
                    </a:solidFill>
                  </a:tcPr>
                </a:tc>
                <a:tc>
                  <a:txBody>
                    <a:bodyPr/>
                    <a:lstStyle/>
                    <a:p>
                      <a:pPr marL="0" marR="0" indent="0" algn="ctr" latinLnBrk="0">
                        <a:lnSpc>
                          <a:spcPct val="100000"/>
                        </a:lnSpc>
                        <a:spcBef>
                          <a:spcPts val="0"/>
                        </a:spcBef>
                        <a:spcAft>
                          <a:spcPts val="0"/>
                        </a:spcAft>
                        <a:defRPr/>
                      </a:pPr>
                      <a:r>
                        <a:rPr lang="ko-KR" altLang="en-US" sz="1100" b="1" kern="0" spc="0">
                          <a:effectLst/>
                        </a:rPr>
                        <a:t>응용 소프트웨어</a:t>
                      </a:r>
                      <a:endParaRPr lang="ko-KR" altLang="en-US" sz="1100" b="1" kern="0" spc="0">
                        <a:solidFill>
                          <a:srgbClr val="000000"/>
                        </a:solidFill>
                        <a:effectLst/>
                      </a:endParaRPr>
                    </a:p>
                  </a:txBody>
                  <a:tcPr marL="46460" marR="46460" marT="12845" marB="12845" anchor="ctr">
                    <a:solidFill>
                      <a:srgbClr val="FAC090"/>
                    </a:solidFill>
                  </a:tcPr>
                </a:tc>
                <a:tc>
                  <a:txBody>
                    <a:bodyPr/>
                    <a:lstStyle/>
                    <a:p>
                      <a:pPr marL="0" marR="0" indent="0" algn="ctr" latinLnBrk="0">
                        <a:lnSpc>
                          <a:spcPct val="100000"/>
                        </a:lnSpc>
                        <a:spcBef>
                          <a:spcPts val="0"/>
                        </a:spcBef>
                        <a:spcAft>
                          <a:spcPts val="0"/>
                        </a:spcAft>
                        <a:defRPr/>
                      </a:pPr>
                      <a:r>
                        <a:rPr lang="ko-KR" altLang="en-US" sz="1100" b="1" kern="0" spc="0">
                          <a:effectLst/>
                        </a:rPr>
                        <a:t>응용</a:t>
                      </a:r>
                    </a:p>
                    <a:p>
                      <a:pPr marL="0" marR="0" indent="0" algn="ctr" latinLnBrk="0">
                        <a:lnSpc>
                          <a:spcPct val="100000"/>
                        </a:lnSpc>
                        <a:spcBef>
                          <a:spcPts val="0"/>
                        </a:spcBef>
                        <a:spcAft>
                          <a:spcPts val="0"/>
                        </a:spcAft>
                        <a:defRPr/>
                      </a:pPr>
                      <a:r>
                        <a:rPr lang="ko-KR" altLang="en-US" sz="1100" b="1" kern="0" spc="0">
                          <a:effectLst/>
                        </a:rPr>
                        <a:t>하드웨어</a:t>
                      </a:r>
                      <a:endParaRPr lang="ko-KR" altLang="en-US" sz="1100" b="1" kern="0" spc="0">
                        <a:solidFill>
                          <a:srgbClr val="000000"/>
                        </a:solidFill>
                        <a:effectLst/>
                      </a:endParaRPr>
                    </a:p>
                  </a:txBody>
                  <a:tcPr marL="46460" marR="46460" marT="12845" marB="12845" anchor="ctr">
                    <a:solidFill>
                      <a:schemeClr val="accent6">
                        <a:lumMod val="40000"/>
                        <a:lumOff val="60000"/>
                      </a:schemeClr>
                    </a:solidFill>
                  </a:tcPr>
                </a:tc>
                <a:extLst>
                  <a:ext uri="{0D108BD9-81ED-4DB2-BD59-A6C34878D82A}">
                    <a16:rowId xmlns:a16="http://schemas.microsoft.com/office/drawing/2014/main" val="10000"/>
                  </a:ext>
                </a:extLst>
              </a:tr>
              <a:tr h="445472">
                <a:tc vMerge="1">
                  <a:txBody>
                    <a:bodyPr/>
                    <a:lstStyle/>
                    <a:p>
                      <a:pPr latinLnBrk="1">
                        <a:defRPr/>
                      </a:pPr>
                      <a:endParaRPr lang="ko-KR" altLang="en-US"/>
                    </a:p>
                  </a:txBody>
                  <a:tcPr/>
                </a:tc>
                <a:tc vMerge="1">
                  <a:txBody>
                    <a:bodyPr/>
                    <a:lstStyle/>
                    <a:p>
                      <a:pPr latinLnBrk="1">
                        <a:defRPr/>
                      </a:pPr>
                      <a:endParaRPr lang="ko-KR" altLang="en-US"/>
                    </a:p>
                  </a:txBody>
                  <a:tcPr/>
                </a:tc>
                <a:tc>
                  <a:txBody>
                    <a:bodyPr/>
                    <a:lstStyle/>
                    <a:p>
                      <a:pPr marL="0" marR="0" indent="-171450" algn="ctr" latinLnBrk="1">
                        <a:lnSpc>
                          <a:spcPct val="100000"/>
                        </a:lnSpc>
                        <a:spcBef>
                          <a:spcPts val="0"/>
                        </a:spcBef>
                        <a:spcAft>
                          <a:spcPts val="0"/>
                        </a:spcAft>
                        <a:defRPr/>
                      </a:pPr>
                      <a:r>
                        <a:rPr lang="ko-KR" altLang="en-US" sz="1100" b="1" kern="0" spc="0">
                          <a:effectLst/>
                          <a:latin typeface="+mn-ea"/>
                          <a:ea typeface="+mn-ea"/>
                        </a:rPr>
                        <a:t>∙모바일 </a:t>
                      </a:r>
                      <a:r>
                        <a:rPr lang="en-US" sz="1100" b="1" kern="0" spc="0">
                          <a:effectLst/>
                          <a:latin typeface="+mn-ea"/>
                          <a:ea typeface="+mn-ea"/>
                        </a:rPr>
                        <a:t>APP</a:t>
                      </a:r>
                    </a:p>
                    <a:p>
                      <a:pPr marL="0" marR="0" indent="-171450" algn="ctr" latinLnBrk="1">
                        <a:lnSpc>
                          <a:spcPct val="100000"/>
                        </a:lnSpc>
                        <a:spcBef>
                          <a:spcPts val="0"/>
                        </a:spcBef>
                        <a:spcAft>
                          <a:spcPts val="0"/>
                        </a:spcAft>
                        <a:defRPr/>
                      </a:pPr>
                      <a:r>
                        <a:rPr lang="en-US" sz="1100" b="1" kern="0" spc="0">
                          <a:effectLst/>
                          <a:latin typeface="+mn-ea"/>
                          <a:ea typeface="+mn-ea"/>
                        </a:rPr>
                        <a:t>∙Web </a:t>
                      </a:r>
                      <a:r>
                        <a:rPr lang="ko-KR" altLang="en-US" sz="1100" b="1" kern="0" spc="0">
                          <a:effectLst/>
                          <a:latin typeface="+mn-ea"/>
                          <a:ea typeface="+mn-ea"/>
                        </a:rPr>
                        <a:t>등</a:t>
                      </a:r>
                      <a:endParaRPr lang="ko-KR" altLang="en-US" sz="1100" b="1" kern="0" spc="0">
                        <a:solidFill>
                          <a:srgbClr val="000000"/>
                        </a:solidFill>
                        <a:effectLst/>
                        <a:latin typeface="+mn-ea"/>
                        <a:ea typeface="+mn-ea"/>
                      </a:endParaRPr>
                    </a:p>
                  </a:txBody>
                  <a:tcPr marL="46460" marR="46460" marT="12845" marB="12845" anchor="ctr">
                    <a:solidFill>
                      <a:srgbClr val="FCD5B5"/>
                    </a:solidFill>
                  </a:tcPr>
                </a:tc>
                <a:tc>
                  <a:txBody>
                    <a:bodyPr/>
                    <a:lstStyle/>
                    <a:p>
                      <a:pPr marL="0" marR="0" indent="-171450" algn="ctr" latinLnBrk="1">
                        <a:lnSpc>
                          <a:spcPct val="100000"/>
                        </a:lnSpc>
                        <a:spcBef>
                          <a:spcPts val="0"/>
                        </a:spcBef>
                        <a:spcAft>
                          <a:spcPts val="0"/>
                        </a:spcAft>
                        <a:defRPr/>
                      </a:pPr>
                      <a:r>
                        <a:rPr lang="ko-KR" altLang="en-US" sz="1100" b="1" kern="0" spc="0">
                          <a:effectLst/>
                          <a:latin typeface="+mn-ea"/>
                          <a:ea typeface="+mn-ea"/>
                        </a:rPr>
                        <a:t>∙빅데이터</a:t>
                      </a:r>
                    </a:p>
                    <a:p>
                      <a:pPr marL="0" marR="0" indent="-171450" algn="ctr" latinLnBrk="1">
                        <a:lnSpc>
                          <a:spcPct val="100000"/>
                        </a:lnSpc>
                        <a:spcBef>
                          <a:spcPts val="0"/>
                        </a:spcBef>
                        <a:spcAft>
                          <a:spcPts val="0"/>
                        </a:spcAft>
                        <a:defRPr/>
                      </a:pPr>
                      <a:r>
                        <a:rPr lang="ko-KR" altLang="en-US" sz="1100" b="1" kern="0" spc="0">
                          <a:effectLst/>
                          <a:latin typeface="+mn-ea"/>
                          <a:ea typeface="+mn-ea"/>
                        </a:rPr>
                        <a:t>∙인공지능</a:t>
                      </a:r>
                    </a:p>
                    <a:p>
                      <a:pPr marL="0" marR="0" indent="-171450" algn="ctr" latinLnBrk="1">
                        <a:lnSpc>
                          <a:spcPct val="100000"/>
                        </a:lnSpc>
                        <a:spcBef>
                          <a:spcPts val="0"/>
                        </a:spcBef>
                        <a:spcAft>
                          <a:spcPts val="0"/>
                        </a:spcAft>
                        <a:defRPr/>
                      </a:pPr>
                      <a:r>
                        <a:rPr lang="ko-KR" altLang="en-US" sz="1100" b="1" kern="0" spc="0">
                          <a:effectLst/>
                          <a:latin typeface="+mn-ea"/>
                          <a:ea typeface="+mn-ea"/>
                        </a:rPr>
                        <a:t>∙블록체인 등</a:t>
                      </a:r>
                      <a:endParaRPr lang="ko-KR" altLang="en-US" sz="1100" b="1" kern="0" spc="0">
                        <a:solidFill>
                          <a:srgbClr val="000000"/>
                        </a:solidFill>
                        <a:effectLst/>
                        <a:latin typeface="+mn-ea"/>
                        <a:ea typeface="+mn-ea"/>
                      </a:endParaRPr>
                    </a:p>
                  </a:txBody>
                  <a:tcPr marL="46460" marR="46460" marT="12845" marB="12845" anchor="ctr">
                    <a:solidFill>
                      <a:srgbClr val="FAC090"/>
                    </a:solidFill>
                  </a:tcPr>
                </a:tc>
                <a:tc>
                  <a:txBody>
                    <a:bodyPr/>
                    <a:lstStyle/>
                    <a:p>
                      <a:pPr marL="0" marR="0" indent="-171450" algn="ctr" latinLnBrk="1">
                        <a:lnSpc>
                          <a:spcPct val="100000"/>
                        </a:lnSpc>
                        <a:spcBef>
                          <a:spcPts val="0"/>
                        </a:spcBef>
                        <a:spcAft>
                          <a:spcPts val="0"/>
                        </a:spcAft>
                        <a:defRPr/>
                      </a:pPr>
                      <a:r>
                        <a:rPr lang="en-US" sz="1100" b="1" kern="0" spc="0">
                          <a:effectLst/>
                          <a:latin typeface="+mn-ea"/>
                          <a:ea typeface="+mn-ea"/>
                        </a:rPr>
                        <a:t>∙IoT</a:t>
                      </a:r>
                    </a:p>
                    <a:p>
                      <a:pPr marL="0" marR="0" indent="-171450" algn="ctr" latinLnBrk="1">
                        <a:lnSpc>
                          <a:spcPct val="100000"/>
                        </a:lnSpc>
                        <a:spcBef>
                          <a:spcPts val="0"/>
                        </a:spcBef>
                        <a:spcAft>
                          <a:spcPts val="0"/>
                        </a:spcAft>
                        <a:defRPr/>
                      </a:pPr>
                      <a:r>
                        <a:rPr lang="en-US" sz="1100" b="1" kern="0" spc="0">
                          <a:effectLst/>
                          <a:latin typeface="+mn-ea"/>
                          <a:ea typeface="+mn-ea"/>
                        </a:rPr>
                        <a:t>∙</a:t>
                      </a:r>
                      <a:r>
                        <a:rPr lang="ko-KR" altLang="en-US" sz="1100" b="1" kern="0" spc="0">
                          <a:effectLst/>
                          <a:latin typeface="+mn-ea"/>
                          <a:ea typeface="+mn-ea"/>
                        </a:rPr>
                        <a:t>로봇</a:t>
                      </a:r>
                    </a:p>
                    <a:p>
                      <a:pPr marL="0" marR="0" indent="-171450" algn="ctr" latinLnBrk="1">
                        <a:lnSpc>
                          <a:spcPct val="100000"/>
                        </a:lnSpc>
                        <a:spcBef>
                          <a:spcPts val="0"/>
                        </a:spcBef>
                        <a:spcAft>
                          <a:spcPts val="0"/>
                        </a:spcAft>
                        <a:defRPr/>
                      </a:pPr>
                      <a:r>
                        <a:rPr lang="ko-KR" altLang="en-US" sz="1100" b="1" kern="0" spc="0">
                          <a:effectLst/>
                          <a:latin typeface="+mn-ea"/>
                          <a:ea typeface="+mn-ea"/>
                        </a:rPr>
                        <a:t>∙드론 등</a:t>
                      </a:r>
                      <a:endParaRPr lang="ko-KR" altLang="en-US" sz="1100" b="1" kern="0" spc="0">
                        <a:solidFill>
                          <a:srgbClr val="000000"/>
                        </a:solidFill>
                        <a:effectLst/>
                        <a:latin typeface="+mn-ea"/>
                        <a:ea typeface="+mn-ea"/>
                      </a:endParaRPr>
                    </a:p>
                  </a:txBody>
                  <a:tcPr marL="46460" marR="46460" marT="12845" marB="12845" anchor="ctr">
                    <a:solidFill>
                      <a:schemeClr val="accent6">
                        <a:lumMod val="40000"/>
                        <a:lumOff val="60000"/>
                      </a:schemeClr>
                    </a:solidFill>
                  </a:tcPr>
                </a:tc>
                <a:extLst>
                  <a:ext uri="{0D108BD9-81ED-4DB2-BD59-A6C34878D82A}">
                    <a16:rowId xmlns:a16="http://schemas.microsoft.com/office/drawing/2014/main" val="10001"/>
                  </a:ext>
                </a:extLst>
              </a:tr>
              <a:tr h="200599">
                <a:tc rowSpan="3">
                  <a:txBody>
                    <a:bodyPr/>
                    <a:lstStyle/>
                    <a:p>
                      <a:pPr marL="0" marR="0" indent="0" algn="ctr" latinLnBrk="0">
                        <a:lnSpc>
                          <a:spcPct val="100000"/>
                        </a:lnSpc>
                        <a:spcBef>
                          <a:spcPts val="0"/>
                        </a:spcBef>
                        <a:spcAft>
                          <a:spcPts val="0"/>
                        </a:spcAft>
                        <a:defRPr/>
                      </a:pPr>
                      <a:r>
                        <a:rPr lang="ko-KR" altLang="en-US" sz="1100" b="0" kern="0" spc="0">
                          <a:effectLst/>
                          <a:latin typeface="+mn-ea"/>
                          <a:ea typeface="+mn-ea"/>
                        </a:rPr>
                        <a:t>환경 분석</a:t>
                      </a:r>
                      <a:endParaRPr lang="ko-KR" altLang="en-US" sz="1100" b="0" kern="0" spc="0">
                        <a:solidFill>
                          <a:srgbClr val="000000"/>
                        </a:solidFill>
                        <a:effectLst/>
                        <a:latin typeface="+mn-ea"/>
                        <a:ea typeface="+mn-ea"/>
                      </a:endParaRPr>
                    </a:p>
                  </a:txBody>
                  <a:tcPr marL="46460" marR="46460" marT="12845" marB="12845" anchor="ctr"/>
                </a:tc>
                <a:tc>
                  <a:txBody>
                    <a:bodyPr/>
                    <a:lstStyle/>
                    <a:p>
                      <a:pPr marL="215900" marR="25400" indent="-152400" algn="ctr" latinLnBrk="1">
                        <a:lnSpc>
                          <a:spcPct val="100000"/>
                        </a:lnSpc>
                        <a:spcBef>
                          <a:spcPts val="0"/>
                        </a:spcBef>
                        <a:spcAft>
                          <a:spcPts val="0"/>
                        </a:spcAft>
                        <a:defRPr/>
                      </a:pPr>
                      <a:r>
                        <a:rPr lang="ko-KR" altLang="en-US" sz="1100" b="0" kern="0" spc="0">
                          <a:effectLst/>
                          <a:latin typeface="+mn-ea"/>
                          <a:ea typeface="+mn-ea"/>
                        </a:rPr>
                        <a:t>시장</a:t>
                      </a:r>
                      <a:r>
                        <a:rPr lang="en-US" altLang="ko-KR" sz="1100" b="0" kern="0" spc="0">
                          <a:effectLst/>
                          <a:latin typeface="+mn-ea"/>
                          <a:ea typeface="+mn-ea"/>
                        </a:rPr>
                        <a:t>/</a:t>
                      </a:r>
                      <a:r>
                        <a:rPr lang="ko-KR" altLang="en-US" sz="1100" b="0" kern="0" spc="0">
                          <a:effectLst/>
                          <a:latin typeface="+mn-ea"/>
                          <a:ea typeface="+mn-ea"/>
                        </a:rPr>
                        <a:t>기술 환경 분석서</a:t>
                      </a:r>
                      <a:endParaRPr lang="ko-KR" altLang="en-US" sz="1100" b="0"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02"/>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0" kern="0" spc="0">
                          <a:effectLst/>
                          <a:latin typeface="+mn-ea"/>
                          <a:ea typeface="+mn-ea"/>
                        </a:rPr>
                        <a:t>설문조사 결과서</a:t>
                      </a:r>
                      <a:endParaRPr lang="ko-KR" altLang="en-US" sz="1100" b="0"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03"/>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0" kern="0" spc="0">
                          <a:effectLst/>
                          <a:latin typeface="+mn-ea"/>
                          <a:ea typeface="+mn-ea"/>
                        </a:rPr>
                        <a:t>인터뷰 결과서</a:t>
                      </a:r>
                      <a:endParaRPr lang="ko-KR" altLang="en-US" sz="1100" b="0"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04"/>
                  </a:ext>
                </a:extLst>
              </a:tr>
              <a:tr h="200599">
                <a:tc rowSpan="2">
                  <a:txBody>
                    <a:bodyPr/>
                    <a:lstStyle/>
                    <a:p>
                      <a:pPr marL="0" marR="0" indent="0" algn="ctr" latinLnBrk="0">
                        <a:lnSpc>
                          <a:spcPct val="100000"/>
                        </a:lnSpc>
                        <a:spcBef>
                          <a:spcPts val="0"/>
                        </a:spcBef>
                        <a:spcAft>
                          <a:spcPts val="0"/>
                        </a:spcAft>
                        <a:defRPr/>
                      </a:pPr>
                      <a:r>
                        <a:rPr lang="ko-KR" altLang="en-US" sz="1100" b="0" kern="0" spc="0">
                          <a:effectLst/>
                          <a:latin typeface="+mn-ea"/>
                          <a:ea typeface="+mn-ea"/>
                        </a:rPr>
                        <a:t>요구사항</a:t>
                      </a:r>
                    </a:p>
                    <a:p>
                      <a:pPr marL="0" marR="0" indent="0" algn="ctr" latinLnBrk="0">
                        <a:lnSpc>
                          <a:spcPct val="100000"/>
                        </a:lnSpc>
                        <a:spcBef>
                          <a:spcPts val="0"/>
                        </a:spcBef>
                        <a:spcAft>
                          <a:spcPts val="0"/>
                        </a:spcAft>
                        <a:defRPr/>
                      </a:pPr>
                      <a:r>
                        <a:rPr lang="ko-KR" altLang="en-US" sz="1100" b="0" kern="0" spc="0">
                          <a:effectLst/>
                          <a:latin typeface="+mn-ea"/>
                          <a:ea typeface="+mn-ea"/>
                        </a:rPr>
                        <a:t>분석</a:t>
                      </a:r>
                      <a:endParaRPr lang="ko-KR" altLang="en-US" sz="1100" b="0" kern="0" spc="0">
                        <a:solidFill>
                          <a:srgbClr val="000000"/>
                        </a:solidFill>
                        <a:effectLst/>
                        <a:latin typeface="+mn-ea"/>
                        <a:ea typeface="+mn-ea"/>
                      </a:endParaRPr>
                    </a:p>
                  </a:txBody>
                  <a:tcPr marL="46460" marR="46460" marT="12845" marB="12845" anchor="ctr"/>
                </a:tc>
                <a:tc>
                  <a:txBody>
                    <a:bodyPr/>
                    <a:lstStyle/>
                    <a:p>
                      <a:pPr marL="215900" marR="25400" indent="-152400" algn="ctr" latinLnBrk="1">
                        <a:lnSpc>
                          <a:spcPct val="100000"/>
                        </a:lnSpc>
                        <a:spcBef>
                          <a:spcPts val="0"/>
                        </a:spcBef>
                        <a:spcAft>
                          <a:spcPts val="0"/>
                        </a:spcAft>
                        <a:defRPr/>
                      </a:pPr>
                      <a:r>
                        <a:rPr lang="ko-KR" altLang="en-US" sz="1100" b="1" kern="0" spc="0">
                          <a:effectLst/>
                          <a:latin typeface="+mn-ea"/>
                          <a:ea typeface="+mn-ea"/>
                        </a:rPr>
                        <a:t>요구사항 정의서</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05"/>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0" kern="0" spc="0">
                          <a:effectLst/>
                          <a:latin typeface="+mn-ea"/>
                          <a:ea typeface="+mn-ea"/>
                        </a:rPr>
                        <a:t>유즈케이스 정의서</a:t>
                      </a:r>
                      <a:endParaRPr lang="ko-KR" altLang="en-US" sz="1100" b="0"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06"/>
                  </a:ext>
                </a:extLst>
              </a:tr>
              <a:tr h="219639">
                <a:tc rowSpan="4">
                  <a:txBody>
                    <a:bodyPr/>
                    <a:lstStyle/>
                    <a:p>
                      <a:pPr marL="0" marR="0" indent="0" algn="ctr" latinLnBrk="0">
                        <a:lnSpc>
                          <a:spcPct val="100000"/>
                        </a:lnSpc>
                        <a:spcBef>
                          <a:spcPts val="0"/>
                        </a:spcBef>
                        <a:spcAft>
                          <a:spcPts val="0"/>
                        </a:spcAft>
                        <a:defRPr/>
                      </a:pPr>
                      <a:r>
                        <a:rPr lang="ko-KR" altLang="en-US" sz="1100" b="0" kern="0" spc="0">
                          <a:effectLst/>
                          <a:latin typeface="+mn-ea"/>
                          <a:ea typeface="+mn-ea"/>
                        </a:rPr>
                        <a:t>아키텍처 설계</a:t>
                      </a:r>
                      <a:endParaRPr lang="ko-KR" altLang="en-US" sz="1100" b="0"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1" kern="0" spc="0">
                          <a:effectLst/>
                          <a:latin typeface="+mn-ea"/>
                          <a:ea typeface="+mn-ea"/>
                        </a:rPr>
                        <a:t>서비스 구성도</a:t>
                      </a:r>
                      <a:r>
                        <a:rPr lang="en-US" altLang="ko-KR" sz="1100" b="1" kern="0" spc="0">
                          <a:effectLst/>
                          <a:latin typeface="+mn-ea"/>
                          <a:ea typeface="+mn-ea"/>
                        </a:rPr>
                        <a:t>(</a:t>
                      </a:r>
                      <a:r>
                        <a:rPr lang="ko-KR" altLang="en-US" sz="1100" b="1" kern="0" spc="0">
                          <a:effectLst/>
                          <a:latin typeface="+mn-ea"/>
                          <a:ea typeface="+mn-ea"/>
                        </a:rPr>
                        <a:t>시스템 구성도</a:t>
                      </a:r>
                      <a:r>
                        <a:rPr lang="en-US" altLang="ko-KR" sz="1100" b="1" kern="0" spc="0">
                          <a:effectLst/>
                          <a:latin typeface="+mn-ea"/>
                          <a:ea typeface="+mn-ea"/>
                        </a:rPr>
                        <a:t>)</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07"/>
                  </a:ext>
                </a:extLst>
              </a:tr>
              <a:tr h="200599">
                <a:tc vMerge="1">
                  <a:txBody>
                    <a:bodyPr/>
                    <a:lstStyle/>
                    <a:p>
                      <a:pPr latinLnBrk="1">
                        <a:defRPr/>
                      </a:pPr>
                      <a:endParaRPr lang="ko-KR" altLang="en-US"/>
                    </a:p>
                  </a:txBody>
                  <a:tcPr/>
                </a:tc>
                <a:tc>
                  <a:txBody>
                    <a:bodyPr/>
                    <a:lstStyle/>
                    <a:p>
                      <a:pPr marL="215900" marR="25400" indent="-152400" algn="ctr" latinLnBrk="0">
                        <a:lnSpc>
                          <a:spcPct val="100000"/>
                        </a:lnSpc>
                        <a:spcBef>
                          <a:spcPts val="0"/>
                        </a:spcBef>
                        <a:spcAft>
                          <a:spcPts val="0"/>
                        </a:spcAft>
                        <a:defRPr/>
                      </a:pPr>
                      <a:r>
                        <a:rPr lang="ko-KR" altLang="en-US" sz="1100" b="1" kern="0" spc="0">
                          <a:effectLst/>
                          <a:latin typeface="+mn-ea"/>
                          <a:ea typeface="+mn-ea"/>
                        </a:rPr>
                        <a:t>서비스 흐름도</a:t>
                      </a:r>
                      <a:r>
                        <a:rPr lang="en-US" altLang="ko-KR" sz="1100" b="1" kern="0" spc="0">
                          <a:effectLst/>
                          <a:latin typeface="+mn-ea"/>
                          <a:ea typeface="+mn-ea"/>
                        </a:rPr>
                        <a:t>(</a:t>
                      </a:r>
                      <a:r>
                        <a:rPr lang="ko-KR" altLang="en-US" sz="1100" b="1" kern="0" spc="0">
                          <a:effectLst/>
                          <a:latin typeface="+mn-ea"/>
                          <a:ea typeface="+mn-ea"/>
                        </a:rPr>
                        <a:t>데이터 흐름도</a:t>
                      </a:r>
                      <a:r>
                        <a:rPr lang="en-US" altLang="ko-KR" sz="1100" b="1" kern="0" spc="0">
                          <a:effectLst/>
                          <a:latin typeface="+mn-ea"/>
                          <a:ea typeface="+mn-ea"/>
                        </a:rPr>
                        <a:t>)</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08"/>
                  </a:ext>
                </a:extLst>
              </a:tr>
              <a:tr h="200599">
                <a:tc vMerge="1">
                  <a:txBody>
                    <a:bodyPr/>
                    <a:lstStyle/>
                    <a:p>
                      <a:pPr latinLnBrk="1">
                        <a:defRPr/>
                      </a:pPr>
                      <a:endParaRPr lang="ko-KR" altLang="en-US"/>
                    </a:p>
                  </a:txBody>
                  <a:tcPr/>
                </a:tc>
                <a:tc>
                  <a:txBody>
                    <a:bodyPr/>
                    <a:lstStyle/>
                    <a:p>
                      <a:pPr marL="215900" marR="25400" indent="-152400" algn="ctr" latinLnBrk="0">
                        <a:lnSpc>
                          <a:spcPct val="100000"/>
                        </a:lnSpc>
                        <a:spcBef>
                          <a:spcPts val="0"/>
                        </a:spcBef>
                        <a:spcAft>
                          <a:spcPts val="0"/>
                        </a:spcAft>
                        <a:defRPr/>
                      </a:pPr>
                      <a:r>
                        <a:rPr lang="en-US" sz="1100" b="0" kern="0" spc="0">
                          <a:effectLst/>
                          <a:latin typeface="+mn-ea"/>
                          <a:ea typeface="+mn-ea"/>
                        </a:rPr>
                        <a:t>UI/UX </a:t>
                      </a:r>
                      <a:r>
                        <a:rPr lang="ko-KR" altLang="en-US" sz="1100" b="0" kern="0" spc="0">
                          <a:effectLst/>
                          <a:latin typeface="+mn-ea"/>
                          <a:ea typeface="+mn-ea"/>
                        </a:rPr>
                        <a:t>정의서</a:t>
                      </a:r>
                      <a:endParaRPr lang="ko-KR" altLang="en-US" sz="1100" b="0"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09"/>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1" kern="0" spc="0">
                          <a:effectLst/>
                          <a:latin typeface="+mn-ea"/>
                          <a:ea typeface="+mn-ea"/>
                        </a:rPr>
                        <a:t>하드웨어</a:t>
                      </a:r>
                      <a:r>
                        <a:rPr lang="en-US" altLang="ko-KR" sz="1100" b="1" kern="0" spc="0">
                          <a:effectLst/>
                          <a:latin typeface="+mn-ea"/>
                          <a:ea typeface="+mn-ea"/>
                        </a:rPr>
                        <a:t>/</a:t>
                      </a:r>
                      <a:r>
                        <a:rPr lang="ko-KR" altLang="en-US" sz="1100" b="1" kern="0" spc="0">
                          <a:effectLst/>
                          <a:latin typeface="+mn-ea"/>
                          <a:ea typeface="+mn-ea"/>
                        </a:rPr>
                        <a:t>센서 구성도</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en-US" sz="1100" b="0" kern="0" spc="0">
                          <a:effectLst/>
                          <a:latin typeface="+mn-ea"/>
                          <a:ea typeface="+mn-ea"/>
                        </a:rPr>
                        <a:t>-</a:t>
                      </a:r>
                      <a:endParaRPr 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en-US" sz="1100" b="0" kern="0" spc="0">
                          <a:effectLst/>
                          <a:latin typeface="+mn-ea"/>
                          <a:ea typeface="+mn-ea"/>
                        </a:rPr>
                        <a:t>-</a:t>
                      </a:r>
                      <a:endParaRPr 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10"/>
                  </a:ext>
                </a:extLst>
              </a:tr>
              <a:tr h="200599">
                <a:tc rowSpan="7">
                  <a:txBody>
                    <a:bodyPr/>
                    <a:lstStyle/>
                    <a:p>
                      <a:pPr marL="0" marR="0" indent="0" algn="ctr" latinLnBrk="0">
                        <a:lnSpc>
                          <a:spcPct val="100000"/>
                        </a:lnSpc>
                        <a:spcBef>
                          <a:spcPts val="0"/>
                        </a:spcBef>
                        <a:spcAft>
                          <a:spcPts val="0"/>
                        </a:spcAft>
                        <a:defRPr/>
                      </a:pPr>
                      <a:r>
                        <a:rPr lang="ko-KR" altLang="en-US" sz="1100" b="0" kern="0" spc="0">
                          <a:effectLst/>
                          <a:latin typeface="+mn-ea"/>
                          <a:ea typeface="+mn-ea"/>
                        </a:rPr>
                        <a:t>기능 설계</a:t>
                      </a:r>
                      <a:endParaRPr lang="ko-KR" altLang="en-US" sz="1100" b="0" kern="0" spc="0">
                        <a:solidFill>
                          <a:srgbClr val="000000"/>
                        </a:solidFill>
                        <a:effectLst/>
                        <a:latin typeface="+mn-ea"/>
                        <a:ea typeface="+mn-ea"/>
                      </a:endParaRPr>
                    </a:p>
                  </a:txBody>
                  <a:tcPr marL="46460" marR="46460" marT="12845" marB="12845" anchor="ctr"/>
                </a:tc>
                <a:tc>
                  <a:txBody>
                    <a:bodyPr/>
                    <a:lstStyle/>
                    <a:p>
                      <a:pPr marL="215900" marR="25400" indent="-152400" algn="ctr" latinLnBrk="1">
                        <a:lnSpc>
                          <a:spcPct val="100000"/>
                        </a:lnSpc>
                        <a:spcBef>
                          <a:spcPts val="0"/>
                        </a:spcBef>
                        <a:spcAft>
                          <a:spcPts val="0"/>
                        </a:spcAft>
                        <a:defRPr/>
                      </a:pPr>
                      <a:r>
                        <a:rPr lang="ko-KR" altLang="en-US" sz="1100" b="1" kern="0" spc="0">
                          <a:effectLst/>
                          <a:latin typeface="+mn-ea"/>
                          <a:ea typeface="+mn-ea"/>
                        </a:rPr>
                        <a:t>메뉴 구성도</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11"/>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1" kern="0" spc="0">
                          <a:effectLst/>
                          <a:latin typeface="+mn-ea"/>
                          <a:ea typeface="+mn-ea"/>
                        </a:rPr>
                        <a:t>화면 설계서</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12"/>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1" kern="0" spc="0">
                          <a:effectLst/>
                          <a:latin typeface="+mn-ea"/>
                          <a:ea typeface="+mn-ea"/>
                        </a:rPr>
                        <a:t>엔티티 관계도</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13"/>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1" kern="0" spc="0">
                          <a:effectLst/>
                          <a:latin typeface="+mn-ea"/>
                          <a:ea typeface="+mn-ea"/>
                        </a:rPr>
                        <a:t>기능 처리도</a:t>
                      </a:r>
                      <a:r>
                        <a:rPr lang="en-US" altLang="ko-KR" sz="1100" b="1" kern="0" spc="0">
                          <a:effectLst/>
                          <a:latin typeface="+mn-ea"/>
                          <a:ea typeface="+mn-ea"/>
                        </a:rPr>
                        <a:t>(</a:t>
                      </a:r>
                      <a:r>
                        <a:rPr lang="ko-KR" altLang="en-US" sz="1100" b="1" kern="0" spc="0">
                          <a:effectLst/>
                          <a:latin typeface="+mn-ea"/>
                          <a:ea typeface="+mn-ea"/>
                        </a:rPr>
                        <a:t>기능 흐름도</a:t>
                      </a:r>
                      <a:r>
                        <a:rPr lang="en-US" altLang="ko-KR" sz="1100" b="1" kern="0" spc="0">
                          <a:effectLst/>
                          <a:latin typeface="+mn-ea"/>
                          <a:ea typeface="+mn-ea"/>
                        </a:rPr>
                        <a:t>)</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14"/>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1" kern="0" spc="0">
                          <a:effectLst/>
                          <a:latin typeface="+mn-ea"/>
                          <a:ea typeface="+mn-ea"/>
                        </a:rPr>
                        <a:t>알고리즘 명세서</a:t>
                      </a:r>
                      <a:r>
                        <a:rPr lang="en-US" altLang="ko-KR" sz="1100" b="1" kern="0" spc="0">
                          <a:effectLst/>
                          <a:latin typeface="+mn-ea"/>
                          <a:ea typeface="+mn-ea"/>
                        </a:rPr>
                        <a:t>/</a:t>
                      </a:r>
                      <a:r>
                        <a:rPr lang="ko-KR" altLang="en-US" sz="1100" b="1" kern="0" spc="0">
                          <a:effectLst/>
                          <a:latin typeface="+mn-ea"/>
                          <a:ea typeface="+mn-ea"/>
                        </a:rPr>
                        <a:t>설명서</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15"/>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0" kern="0" spc="0">
                          <a:effectLst/>
                          <a:latin typeface="+mn-ea"/>
                          <a:ea typeface="+mn-ea"/>
                        </a:rPr>
                        <a:t>데이터 수집처리 정의서</a:t>
                      </a:r>
                      <a:endParaRPr lang="ko-KR" altLang="en-US" sz="1100" b="0"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en-US" sz="1100" b="0" kern="0" spc="0">
                          <a:effectLst/>
                          <a:latin typeface="+mn-ea"/>
                          <a:ea typeface="+mn-ea"/>
                        </a:rPr>
                        <a:t>-</a:t>
                      </a:r>
                      <a:endParaRPr 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en-US" sz="1100" b="0" kern="0" spc="0">
                          <a:effectLst/>
                          <a:latin typeface="+mn-ea"/>
                          <a:ea typeface="+mn-ea"/>
                        </a:rPr>
                        <a:t>-</a:t>
                      </a:r>
                      <a:endParaRPr 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16"/>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1" kern="0" spc="0">
                          <a:effectLst/>
                          <a:latin typeface="+mn-ea"/>
                          <a:ea typeface="+mn-ea"/>
                        </a:rPr>
                        <a:t>하드웨어 설계도</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en-US" sz="1100" b="0" kern="0" spc="0">
                          <a:effectLst/>
                          <a:latin typeface="+mn-ea"/>
                          <a:ea typeface="+mn-ea"/>
                        </a:rPr>
                        <a:t>-</a:t>
                      </a:r>
                      <a:endParaRPr 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en-US" sz="1100" b="0" kern="0" spc="0">
                          <a:effectLst/>
                          <a:latin typeface="+mn-ea"/>
                          <a:ea typeface="+mn-ea"/>
                        </a:rPr>
                        <a:t>-</a:t>
                      </a:r>
                      <a:endParaRPr 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17"/>
                  </a:ext>
                </a:extLst>
              </a:tr>
              <a:tr h="200599">
                <a:tc rowSpan="3">
                  <a:txBody>
                    <a:bodyPr/>
                    <a:lstStyle/>
                    <a:p>
                      <a:pPr marL="0" marR="0" indent="0" algn="ctr" latinLnBrk="0">
                        <a:lnSpc>
                          <a:spcPct val="100000"/>
                        </a:lnSpc>
                        <a:spcBef>
                          <a:spcPts val="0"/>
                        </a:spcBef>
                        <a:spcAft>
                          <a:spcPts val="0"/>
                        </a:spcAft>
                        <a:defRPr/>
                      </a:pPr>
                      <a:r>
                        <a:rPr lang="ko-KR" altLang="en-US" sz="1100" b="0" kern="0" spc="0">
                          <a:effectLst/>
                          <a:latin typeface="+mn-ea"/>
                          <a:ea typeface="+mn-ea"/>
                        </a:rPr>
                        <a:t>개발 </a:t>
                      </a:r>
                      <a:r>
                        <a:rPr lang="en-US" altLang="ko-KR" sz="1100" b="0" kern="0" spc="0">
                          <a:effectLst/>
                          <a:latin typeface="+mn-ea"/>
                          <a:ea typeface="+mn-ea"/>
                        </a:rPr>
                        <a:t>/ </a:t>
                      </a:r>
                      <a:r>
                        <a:rPr lang="ko-KR" altLang="en-US" sz="1100" b="0" kern="0" spc="0">
                          <a:effectLst/>
                          <a:latin typeface="+mn-ea"/>
                          <a:ea typeface="+mn-ea"/>
                        </a:rPr>
                        <a:t>구현</a:t>
                      </a:r>
                      <a:endParaRPr lang="ko-KR" altLang="en-US" sz="1100" b="0" kern="0" spc="0">
                        <a:solidFill>
                          <a:srgbClr val="000000"/>
                        </a:solidFill>
                        <a:effectLst/>
                        <a:latin typeface="+mn-ea"/>
                        <a:ea typeface="+mn-ea"/>
                      </a:endParaRPr>
                    </a:p>
                  </a:txBody>
                  <a:tcPr marL="46460" marR="46460" marT="12845" marB="12845" anchor="ctr"/>
                </a:tc>
                <a:tc>
                  <a:txBody>
                    <a:bodyPr/>
                    <a:lstStyle/>
                    <a:p>
                      <a:pPr marL="215900" marR="25400" indent="-152400" algn="ctr" latinLnBrk="1">
                        <a:lnSpc>
                          <a:spcPct val="100000"/>
                        </a:lnSpc>
                        <a:spcBef>
                          <a:spcPts val="0"/>
                        </a:spcBef>
                        <a:spcAft>
                          <a:spcPts val="0"/>
                        </a:spcAft>
                        <a:defRPr/>
                      </a:pPr>
                      <a:r>
                        <a:rPr lang="ko-KR" altLang="en-US" sz="1100" b="1" kern="0" spc="0">
                          <a:effectLst/>
                          <a:latin typeface="+mn-ea"/>
                          <a:ea typeface="+mn-ea"/>
                        </a:rPr>
                        <a:t>프로그램 목록</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18"/>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1" kern="0" spc="0">
                          <a:effectLst/>
                          <a:latin typeface="+mn-ea"/>
                          <a:ea typeface="+mn-ea"/>
                        </a:rPr>
                        <a:t>테이블 정의서</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19"/>
                  </a:ext>
                </a:extLst>
              </a:tr>
              <a:tr h="200599">
                <a:tc vMerge="1">
                  <a:txBody>
                    <a:bodyPr/>
                    <a:lstStyle/>
                    <a:p>
                      <a:pPr latinLnBrk="1">
                        <a:defRPr/>
                      </a:pPr>
                      <a:endParaRPr lang="ko-KR" altLang="en-US"/>
                    </a:p>
                  </a:txBody>
                  <a:tcPr/>
                </a:tc>
                <a:tc>
                  <a:txBody>
                    <a:bodyPr/>
                    <a:lstStyle/>
                    <a:p>
                      <a:pPr marL="215900" marR="25400" indent="-152400" algn="ctr" latinLnBrk="1">
                        <a:lnSpc>
                          <a:spcPct val="100000"/>
                        </a:lnSpc>
                        <a:spcBef>
                          <a:spcPts val="0"/>
                        </a:spcBef>
                        <a:spcAft>
                          <a:spcPts val="0"/>
                        </a:spcAft>
                        <a:defRPr/>
                      </a:pPr>
                      <a:r>
                        <a:rPr lang="ko-KR" altLang="en-US" sz="1100" b="1" kern="0" spc="0">
                          <a:effectLst/>
                          <a:latin typeface="+mn-ea"/>
                          <a:ea typeface="+mn-ea"/>
                        </a:rPr>
                        <a:t>핵심 소스코드</a:t>
                      </a:r>
                      <a:endParaRPr lang="ko-KR" altLang="en-US" sz="1100" b="1" kern="0" spc="0">
                        <a:solidFill>
                          <a:srgbClr val="000000"/>
                        </a:solidFill>
                        <a:effectLst/>
                        <a:latin typeface="+mn-ea"/>
                        <a:ea typeface="+mn-ea"/>
                      </a:endParaRPr>
                    </a:p>
                  </a:txBody>
                  <a:tcPr marL="46460" marR="46460" marT="12845" marB="12845" anchor="ct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no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solidFill>
                      <a:srgbClr val="F2F2F2"/>
                    </a:solidFill>
                  </a:tcPr>
                </a:tc>
                <a:tc>
                  <a:txBody>
                    <a:bodyPr/>
                    <a:lstStyle/>
                    <a:p>
                      <a:pPr marL="215900" marR="25400" indent="-152400" algn="ctr" latinLnBrk="0">
                        <a:lnSpc>
                          <a:spcPct val="100000"/>
                        </a:lnSpc>
                        <a:spcBef>
                          <a:spcPts val="0"/>
                        </a:spcBef>
                        <a:spcAft>
                          <a:spcPts val="0"/>
                        </a:spcAft>
                        <a:defRPr/>
                      </a:pPr>
                      <a:r>
                        <a:rPr lang="ko-KR" altLang="en-US" sz="1100" b="0" kern="0" spc="0">
                          <a:effectLst/>
                          <a:latin typeface="+mn-ea"/>
                          <a:ea typeface="+mn-ea"/>
                        </a:rPr>
                        <a:t>○</a:t>
                      </a:r>
                      <a:endParaRPr lang="ko-KR" altLang="en-US" sz="1100" b="0" kern="0" spc="0">
                        <a:solidFill>
                          <a:srgbClr val="000000"/>
                        </a:solidFill>
                        <a:effectLst/>
                        <a:latin typeface="+mn-ea"/>
                        <a:ea typeface="+mn-ea"/>
                      </a:endParaRPr>
                    </a:p>
                  </a:txBody>
                  <a:tcPr marL="46460" marR="46460" marT="12845" marB="12845" anchor="ctr"/>
                </a:tc>
                <a:extLst>
                  <a:ext uri="{0D108BD9-81ED-4DB2-BD59-A6C34878D82A}">
                    <a16:rowId xmlns:a16="http://schemas.microsoft.com/office/drawing/2014/main" val="10020"/>
                  </a:ext>
                </a:extLst>
              </a:tr>
            </a:tbl>
          </a:graphicData>
        </a:graphic>
      </p:graphicFrame>
      <p:sp>
        <p:nvSpPr>
          <p:cNvPr id="17" name="TextBox 16"/>
          <p:cNvSpPr txBox="1"/>
          <p:nvPr/>
        </p:nvSpPr>
        <p:spPr>
          <a:xfrm>
            <a:off x="4632358" y="686856"/>
            <a:ext cx="3302198" cy="816189"/>
          </a:xfrm>
          <a:prstGeom prst="rect">
            <a:avLst/>
          </a:prstGeom>
          <a:noFill/>
        </p:spPr>
        <p:txBody>
          <a:bodyPr wrap="square">
            <a:spAutoFit/>
          </a:bodyPr>
          <a:lstStyle/>
          <a:p>
            <a:pPr lvl="0">
              <a:defRPr/>
            </a:pPr>
            <a:r>
              <a:rPr lang="en-US" altLang="ko-KR" sz="1200" b="1">
                <a:solidFill>
                  <a:srgbClr val="0000FF"/>
                </a:solidFill>
              </a:rPr>
              <a:t>※ ○: </a:t>
            </a:r>
            <a:r>
              <a:rPr lang="ko-KR" altLang="en-US" sz="1200" b="1">
                <a:solidFill>
                  <a:srgbClr val="0000FF"/>
                </a:solidFill>
              </a:rPr>
              <a:t>필수사항</a:t>
            </a:r>
            <a:r>
              <a:rPr lang="en-US" altLang="ko-KR" sz="1200" b="1">
                <a:solidFill>
                  <a:srgbClr val="0000FF"/>
                </a:solidFill>
              </a:rPr>
              <a:t>, △: </a:t>
            </a:r>
            <a:r>
              <a:rPr lang="ko-KR" altLang="en-US" sz="1200" b="1">
                <a:solidFill>
                  <a:srgbClr val="0000FF"/>
                </a:solidFill>
              </a:rPr>
              <a:t>선택사항</a:t>
            </a:r>
          </a:p>
          <a:p>
            <a:pPr lvl="0">
              <a:defRPr/>
            </a:pPr>
            <a:r>
              <a:rPr lang="en-US" altLang="ko-KR" sz="1200" b="1">
                <a:solidFill>
                  <a:srgbClr val="0000FF"/>
                </a:solidFill>
              </a:rPr>
              <a:t>※ </a:t>
            </a:r>
            <a:r>
              <a:rPr lang="ko-KR" altLang="en-US" sz="1200" b="1">
                <a:solidFill>
                  <a:srgbClr val="0000FF"/>
                </a:solidFill>
              </a:rPr>
              <a:t>프로젝트 성격에 따른 양식 선택 사용</a:t>
            </a:r>
          </a:p>
          <a:p>
            <a:pPr lvl="0">
              <a:defRPr/>
            </a:pPr>
            <a:r>
              <a:rPr lang="en-US" altLang="ko-KR" sz="1200" b="1">
                <a:solidFill>
                  <a:srgbClr val="0000FF"/>
                </a:solidFill>
              </a:rPr>
              <a:t>※ </a:t>
            </a:r>
            <a:r>
              <a:rPr lang="ko-KR" altLang="en-US" sz="1200" b="1">
                <a:solidFill>
                  <a:srgbClr val="0000FF"/>
                </a:solidFill>
              </a:rPr>
              <a:t>샘플 내용은 참고용이며 삭제 후 내용 작성</a:t>
            </a:r>
          </a:p>
          <a:p>
            <a:pPr lvl="0">
              <a:defRPr/>
            </a:pPr>
            <a:r>
              <a:rPr lang="en-US" altLang="ko-KR" sz="1200" b="1">
                <a:solidFill>
                  <a:srgbClr val="0000FF"/>
                </a:solidFill>
              </a:rPr>
              <a:t>※ </a:t>
            </a:r>
            <a:r>
              <a:rPr lang="ko-KR" altLang="en-US" sz="1200" b="1">
                <a:solidFill>
                  <a:srgbClr val="0000FF"/>
                </a:solidFill>
              </a:rPr>
              <a:t>선택사항 페이지 중 미작성 페이지는 삭제</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7393"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13017">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sz="1050" b="0" kern="0" spc="0">
                          <a:solidFill>
                            <a:srgbClr val="000000"/>
                          </a:solidFill>
                          <a:effectLst/>
                          <a:latin typeface="맑은 고딕"/>
                        </a:rPr>
                        <a:t>LOG-01-0</a:t>
                      </a:r>
                      <a:r>
                        <a:rPr lang="en-US" altLang="ko-KR" sz="1050" b="0" kern="0" spc="0">
                          <a:solidFill>
                            <a:srgbClr val="000000"/>
                          </a:solidFill>
                          <a:effectLst/>
                          <a:latin typeface="맑은 고딕"/>
                        </a:rPr>
                        <a:t>3</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ID</a:t>
                      </a:r>
                      <a:r>
                        <a:rPr lang="ko-KR" altLang="en-US" sz="1050" b="0" kern="0" spc="0">
                          <a:solidFill>
                            <a:srgbClr val="000000"/>
                          </a:solidFill>
                          <a:effectLst/>
                          <a:ea typeface="맑은 고딕"/>
                        </a:rPr>
                        <a:t>찾기</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latin typeface="맑은 고딕"/>
                        </a:rPr>
                        <a:t>ID</a:t>
                      </a:r>
                      <a:r>
                        <a:rPr lang="ko-KR" altLang="en-US" sz="1050" b="0" kern="0" spc="0">
                          <a:solidFill>
                            <a:srgbClr val="000000"/>
                          </a:solidFill>
                          <a:effectLst/>
                          <a:latin typeface="맑은 고딕"/>
                        </a:rPr>
                        <a:t> 찾기 화면</a:t>
                      </a:r>
                    </a:p>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ea typeface="맑은 고딕"/>
                        </a:rPr>
                        <a:t>회원가입 당시 적었던 이메일 주소를 이용해 </a:t>
                      </a:r>
                      <a:r>
                        <a:rPr lang="en-US" altLang="ko-KR" sz="1050" b="0" kern="0" spc="0">
                          <a:solidFill>
                            <a:srgbClr val="000000"/>
                          </a:solidFill>
                          <a:effectLst/>
                          <a:latin typeface="맑은 고딕"/>
                          <a:ea typeface="맑은 고딕"/>
                        </a:rPr>
                        <a:t>ID</a:t>
                      </a:r>
                      <a:r>
                        <a:rPr lang="ko-KR" altLang="en-US" sz="1050" b="0" kern="0" spc="0">
                          <a:solidFill>
                            <a:srgbClr val="000000"/>
                          </a:solidFill>
                          <a:effectLst/>
                          <a:latin typeface="맑은 고딕"/>
                          <a:ea typeface="맑은 고딕"/>
                        </a:rPr>
                        <a:t> 찾기</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이메일 주소란에 들어갈 입력 조건</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의 양식 지키기</a:t>
                      </a:r>
                    </a:p>
                    <a:p>
                      <a:pPr marL="0" marR="0" indent="0" algn="l" latinLnBrk="1">
                        <a:lnSpc>
                          <a:spcPct val="160000"/>
                        </a:lnSpc>
                        <a:spcBef>
                          <a:spcPts val="0"/>
                        </a:spcBef>
                        <a:spcAft>
                          <a:spcPts val="0"/>
                        </a:spcAft>
                        <a:defRPr/>
                      </a:pPr>
                      <a:endParaRPr lang="ko-KR" altLang="en-US" sz="1050" b="0" kern="0" spc="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∎메시지 출력 및 기능 거부</a:t>
                      </a: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입력 조건에 맞지 않을 경우</a:t>
                      </a: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a:t>
                      </a:r>
                      <a:r>
                        <a:rPr lang="ko-KR" altLang="en-US" sz="1050" b="0" kern="0" spc="0">
                          <a:solidFill>
                            <a:srgbClr val="000000"/>
                          </a:solidFill>
                          <a:effectLst/>
                          <a:ea typeface="맑은 고딕"/>
                        </a:rPr>
                        <a:t> 가입할 때 사용했던 이메일 정보가 아닐 경우</a:t>
                      </a:r>
                      <a:br>
                        <a:rPr lang="ko-KR" altLang="en-US" sz="1050" b="0" kern="0" spc="0">
                          <a:solidFill>
                            <a:srgbClr val="000000"/>
                          </a:solidFill>
                          <a:effectLst/>
                          <a:ea typeface="맑은 고딕"/>
                        </a:rPr>
                      </a:br>
                      <a:endParaRPr lang="ko-KR" altLang="en-US" sz="1050" b="0" kern="0" spc="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∎이메일 주소를 입력하면 해당 주소로 가입했던 </a:t>
                      </a:r>
                      <a:r>
                        <a:rPr lang="en-US" altLang="ko-KR" sz="1050" b="0" kern="0" spc="0">
                          <a:solidFill>
                            <a:srgbClr val="000000"/>
                          </a:solidFill>
                          <a:effectLst/>
                          <a:ea typeface="맑은 고딕"/>
                        </a:rPr>
                        <a:t>ID</a:t>
                      </a:r>
                      <a:r>
                        <a:rPr lang="ko-KR" altLang="en-US" sz="1050" b="0" kern="0" spc="0">
                          <a:solidFill>
                            <a:srgbClr val="000000"/>
                          </a:solidFill>
                          <a:effectLst/>
                          <a:ea typeface="맑은 고딕"/>
                        </a:rPr>
                        <a:t> 정보창이 뜸</a:t>
                      </a:r>
                      <a:r>
                        <a:rPr lang="en-US" altLang="ko-KR" sz="1050" b="0" kern="0" spc="0">
                          <a:solidFill>
                            <a:srgbClr val="000000"/>
                          </a:solidFill>
                          <a:effectLst/>
                          <a:ea typeface="맑은 고딕"/>
                        </a:rPr>
                        <a:t>.</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입력한 이메일로 가입한 </a:t>
                      </a:r>
                      <a:r>
                        <a:rPr lang="en-US" altLang="ko-KR" sz="1050" b="0" kern="0" spc="0">
                          <a:solidFill>
                            <a:srgbClr val="000000"/>
                          </a:solidFill>
                          <a:effectLst/>
                          <a:ea typeface="맑은 고딕"/>
                        </a:rPr>
                        <a:t>ID</a:t>
                      </a:r>
                      <a:r>
                        <a:rPr lang="ko-KR" altLang="en-US" sz="1050" b="0" kern="0" spc="0">
                          <a:solidFill>
                            <a:srgbClr val="000000"/>
                          </a:solidFill>
                          <a:effectLst/>
                          <a:ea typeface="맑은 고딕"/>
                        </a:rPr>
                        <a:t>를 찾아 메일로 전송</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en-US" altLang="ko-KR" sz="1050" b="0" kern="0" spc="0">
                          <a:solidFill>
                            <a:srgbClr val="000000"/>
                          </a:solidFill>
                          <a:effectLst/>
                          <a:ea typeface="맑은 고딕"/>
                        </a:rPr>
                        <a:t>SQL</a:t>
                      </a:r>
                      <a:r>
                        <a:rPr lang="ko-KR" altLang="en-US" sz="1050" b="0" kern="0" spc="0">
                          <a:solidFill>
                            <a:srgbClr val="000000"/>
                          </a:solidFill>
                          <a:effectLst/>
                          <a:ea typeface="맑은 고딕"/>
                        </a:rPr>
                        <a:t>문을 이용해 </a:t>
                      </a:r>
                      <a:r>
                        <a:rPr lang="en-US" altLang="ko-KR" sz="1050" b="0" kern="0" spc="0">
                          <a:solidFill>
                            <a:srgbClr val="000000"/>
                          </a:solidFill>
                          <a:effectLst/>
                          <a:ea typeface="맑은 고딕"/>
                        </a:rPr>
                        <a:t>ID</a:t>
                      </a:r>
                      <a:r>
                        <a:rPr lang="ko-KR" altLang="en-US" sz="1050" b="0" kern="0" spc="0">
                          <a:solidFill>
                            <a:srgbClr val="000000"/>
                          </a:solidFill>
                          <a:effectLst/>
                          <a:ea typeface="맑은 고딕"/>
                        </a:rPr>
                        <a:t>찾기</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125" name="그림 5124"/>
          <p:cNvPicPr>
            <a:picLocks noChangeAspect="1"/>
          </p:cNvPicPr>
          <p:nvPr/>
        </p:nvPicPr>
        <p:blipFill rotWithShape="1">
          <a:blip r:embed="rId4"/>
          <a:stretch>
            <a:fillRect/>
          </a:stretch>
        </p:blipFill>
        <p:spPr>
          <a:xfrm>
            <a:off x="726144" y="1916832"/>
            <a:ext cx="1829631" cy="3645024"/>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7393" cy="5089470"/>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13017">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sz="1050" b="0" kern="0" spc="0">
                          <a:solidFill>
                            <a:srgbClr val="000000"/>
                          </a:solidFill>
                          <a:effectLst/>
                          <a:latin typeface="맑은 고딕"/>
                        </a:rPr>
                        <a:t>LOG-01-0</a:t>
                      </a:r>
                      <a:r>
                        <a:rPr lang="en-US" altLang="ko-KR" sz="1050" b="0" kern="0" spc="0">
                          <a:solidFill>
                            <a:srgbClr val="000000"/>
                          </a:solidFill>
                          <a:effectLst/>
                          <a:latin typeface="맑은 고딕"/>
                        </a:rPr>
                        <a:t>4</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Password</a:t>
                      </a:r>
                      <a:r>
                        <a:rPr lang="ko-KR" altLang="en-US" sz="1050" b="0" kern="0" spc="0">
                          <a:solidFill>
                            <a:srgbClr val="000000"/>
                          </a:solidFill>
                          <a:effectLst/>
                          <a:ea typeface="맑은 고딕"/>
                        </a:rPr>
                        <a:t>찾기</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회원가입 당시 적었던 이메일 주소와 </a:t>
                      </a:r>
                      <a:r>
                        <a:rPr lang="en-US" altLang="ko-KR" sz="1050" b="0" kern="0" spc="0">
                          <a:solidFill>
                            <a:srgbClr val="000000"/>
                          </a:solidFill>
                          <a:effectLst/>
                          <a:ea typeface="맑은 고딕"/>
                        </a:rPr>
                        <a:t>ID</a:t>
                      </a:r>
                      <a:r>
                        <a:rPr lang="ko-KR" altLang="en-US" sz="1050" b="0" kern="0" spc="0">
                          <a:solidFill>
                            <a:srgbClr val="000000"/>
                          </a:solidFill>
                          <a:effectLst/>
                          <a:ea typeface="맑은 고딕"/>
                        </a:rPr>
                        <a:t>를 이용해 </a:t>
                      </a:r>
                      <a:r>
                        <a:rPr lang="en-US" altLang="ko-KR" sz="1050" b="0" kern="0" spc="0">
                          <a:solidFill>
                            <a:srgbClr val="000000"/>
                          </a:solidFill>
                          <a:effectLst/>
                          <a:ea typeface="맑은 고딕"/>
                        </a:rPr>
                        <a:t>Password</a:t>
                      </a:r>
                      <a:r>
                        <a:rPr lang="ko-KR" altLang="en-US" sz="1050" b="0" kern="0" spc="0">
                          <a:solidFill>
                            <a:srgbClr val="000000"/>
                          </a:solidFill>
                          <a:effectLst/>
                          <a:ea typeface="맑은 고딕"/>
                        </a:rPr>
                        <a:t> 찾기</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이메일 주소란에 들어갈 입력 조건</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의 양식 지키기</a:t>
                      </a:r>
                    </a:p>
                    <a:p>
                      <a:pPr marL="0" marR="0" indent="0" algn="l" latinLnBrk="1">
                        <a:lnSpc>
                          <a:spcPct val="160000"/>
                        </a:lnSpc>
                        <a:spcBef>
                          <a:spcPts val="0"/>
                        </a:spcBef>
                        <a:spcAft>
                          <a:spcPts val="0"/>
                        </a:spcAft>
                        <a:defRPr/>
                      </a:pPr>
                      <a:endParaRPr lang="en-US" altLang="ko-KR" sz="1050" b="0" kern="0" spc="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∎메시지 출력 및 기능 거부</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입력 조건에 맞지 않을 경우</a:t>
                      </a:r>
                      <a:br>
                        <a:rPr lang="ko-KR" altLang="en-US" sz="1050" b="0" kern="0" spc="0">
                          <a:solidFill>
                            <a:srgbClr val="000000"/>
                          </a:solidFill>
                          <a:effectLst/>
                          <a:ea typeface="맑은 고딕"/>
                        </a:rPr>
                      </a:b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이메일정보와 아이디가 동일 회원이 아닐 시 알림창 뜸</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a:r>
                      <a:br>
                        <a:rPr lang="ko-KR" altLang="en-US" sz="1050" b="0" kern="0" spc="0">
                          <a:solidFill>
                            <a:srgbClr val="000000"/>
                          </a:solidFill>
                          <a:effectLst/>
                          <a:ea typeface="맑은 고딕"/>
                        </a:rPr>
                      </a:br>
                      <a:endParaRPr lang="ko-KR" altLang="en-US" sz="1050" b="0" kern="0" spc="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 찾기 진행 시 해당 이메일로 가입된 아이디와 입력한 아이디가 일치할 경우에만 비밀번호 초기화진행</a:t>
                      </a: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 해당 이메일 주소로 가입된 회원의 비밀번호를 시스템에서 임의적으로 재설정한 후 임시 비밀번호가 메일로 발송됨</a:t>
                      </a:r>
                      <a:r>
                        <a:rPr lang="en-US" altLang="ko-KR" sz="1050" b="0" kern="0" spc="0">
                          <a:solidFill>
                            <a:srgbClr val="000000"/>
                          </a:solidFill>
                          <a:effectLst/>
                          <a:ea typeface="맑은 고딕"/>
                        </a:rPr>
                        <a:t>.</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입력한 이메일로 가입했던 회원을 찾아 임시 비밀번호로 업데이트하기</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en-US" altLang="ko-KR" sz="1050" b="0" kern="0" spc="0">
                          <a:solidFill>
                            <a:srgbClr val="000000"/>
                          </a:solidFill>
                          <a:effectLst/>
                          <a:ea typeface="맑은 고딕"/>
                        </a:rPr>
                        <a:t>SQL</a:t>
                      </a:r>
                      <a:r>
                        <a:rPr lang="ko-KR" altLang="en-US" sz="1050" b="0" kern="0" spc="0">
                          <a:solidFill>
                            <a:srgbClr val="000000"/>
                          </a:solidFill>
                          <a:effectLst/>
                          <a:ea typeface="맑은 고딕"/>
                        </a:rPr>
                        <a:t>문을 이용해 </a:t>
                      </a:r>
                      <a:r>
                        <a:rPr lang="en-US" altLang="ko-KR" sz="1050" b="0" kern="0" spc="0">
                          <a:solidFill>
                            <a:srgbClr val="000000"/>
                          </a:solidFill>
                          <a:effectLst/>
                          <a:ea typeface="맑은 고딕"/>
                        </a:rPr>
                        <a:t>Password</a:t>
                      </a:r>
                      <a:r>
                        <a:rPr lang="ko-KR" altLang="en-US" sz="1050" b="0" kern="0" spc="0">
                          <a:solidFill>
                            <a:srgbClr val="000000"/>
                          </a:solidFill>
                          <a:effectLst/>
                          <a:ea typeface="맑은 고딕"/>
                        </a:rPr>
                        <a:t>찾기</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125" name="그림 5124"/>
          <p:cNvPicPr>
            <a:picLocks noChangeAspect="1"/>
          </p:cNvPicPr>
          <p:nvPr/>
        </p:nvPicPr>
        <p:blipFill rotWithShape="1">
          <a:blip r:embed="rId4"/>
          <a:stretch>
            <a:fillRect/>
          </a:stretch>
        </p:blipFill>
        <p:spPr>
          <a:xfrm>
            <a:off x="712400" y="1916832"/>
            <a:ext cx="1843376" cy="3672408"/>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7393" cy="5087040"/>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13017">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lvl="0" indent="0" algn="l" defTabSz="914400" rtl="0" eaLnBrk="1" latinLnBrk="1" hangingPunct="1">
                        <a:lnSpc>
                          <a:spcPct val="160000"/>
                        </a:lnSpc>
                        <a:spcBef>
                          <a:spcPts val="0"/>
                        </a:spcBef>
                        <a:spcAft>
                          <a:spcPts val="0"/>
                        </a:spcAft>
                        <a:buClrTx/>
                        <a:buFontTx/>
                        <a:buNone/>
                        <a:defRPr/>
                      </a:pPr>
                      <a:r>
                        <a:rPr lang="en-US" altLang="ko-KR" sz="1050" b="0" kern="0" spc="0">
                          <a:solidFill>
                            <a:srgbClr val="000000"/>
                          </a:solidFill>
                          <a:effectLst/>
                          <a:latin typeface="+mn-lt"/>
                          <a:ea typeface="+mn-ea"/>
                          <a:cs typeface="+mn-cs"/>
                        </a:rPr>
                        <a:t>EDIT-02, </a:t>
                      </a:r>
                      <a:r>
                        <a:rPr lang="en-US" sz="1050" b="0" kern="0" spc="0">
                          <a:solidFill>
                            <a:srgbClr val="000000"/>
                          </a:solidFill>
                          <a:effectLst/>
                          <a:latin typeface="맑은 고딕"/>
                        </a:rPr>
                        <a:t>LOG-0</a:t>
                      </a:r>
                      <a:r>
                        <a:rPr lang="en-US" altLang="ko-KR" sz="1050" b="0" kern="0" spc="0">
                          <a:solidFill>
                            <a:srgbClr val="000000"/>
                          </a:solidFill>
                          <a:effectLst/>
                          <a:latin typeface="맑은 고딕"/>
                        </a:rPr>
                        <a:t>2,</a:t>
                      </a:r>
                      <a:r>
                        <a:rPr lang="ko-KR" altLang="en-US" sz="1050" b="0" kern="0" spc="0">
                          <a:solidFill>
                            <a:srgbClr val="000000"/>
                          </a:solidFill>
                          <a:effectLst/>
                          <a:latin typeface="맑은 고딕"/>
                        </a:rPr>
                        <a:t> </a:t>
                      </a:r>
                      <a:r>
                        <a:rPr lang="en-US" altLang="ko-KR" sz="1050" b="0" kern="0" spc="0">
                          <a:solidFill>
                            <a:srgbClr val="000000"/>
                          </a:solidFill>
                          <a:effectLst/>
                          <a:latin typeface="맑은 고딕"/>
                        </a:rPr>
                        <a:t>DEL-01</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회원 비밀번호 변경</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로그아웃</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계정 삭제</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회원 탈퇴</a:t>
                      </a:r>
                      <a:r>
                        <a:rPr lang="en-US" altLang="ko-KR" sz="1050" b="0" kern="0" spc="0">
                          <a:solidFill>
                            <a:srgbClr val="000000"/>
                          </a:solidFill>
                          <a:effectLst/>
                          <a:ea typeface="맑은 고딕"/>
                        </a:rPr>
                        <a:t>)</a:t>
                      </a:r>
                      <a:endParaRPr lang="en-US" altLang="ko-KR"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rPr>
                        <a:t>회원 계정을 관리하는 페이지</a:t>
                      </a:r>
                      <a:r>
                        <a:rPr lang="en-US" altLang="ko-KR" sz="1050" b="0" kern="0" spc="0">
                          <a:solidFill>
                            <a:srgbClr val="000000"/>
                          </a:solidFill>
                          <a:effectLst/>
                          <a:latin typeface="맑은 고딕"/>
                        </a:rPr>
                        <a:t>.</a:t>
                      </a:r>
                      <a:r>
                        <a:rPr lang="ko-KR" altLang="en-US" sz="1050" b="0" kern="0" spc="0">
                          <a:solidFill>
                            <a:srgbClr val="000000"/>
                          </a:solidFill>
                          <a:effectLst/>
                          <a:latin typeface="맑은 고딕"/>
                        </a:rPr>
                        <a:t/>
                      </a:r>
                      <a:br>
                        <a:rPr lang="ko-KR" altLang="en-US" sz="1050" b="0" kern="0" spc="0">
                          <a:solidFill>
                            <a:srgbClr val="000000"/>
                          </a:solidFill>
                          <a:effectLst/>
                          <a:latin typeface="맑은 고딕"/>
                        </a:rPr>
                      </a:br>
                      <a:r>
                        <a:rPr lang="ko-KR" altLang="en-US" sz="1050" b="0" kern="0" spc="0">
                          <a:solidFill>
                            <a:srgbClr val="000000"/>
                          </a:solidFill>
                          <a:effectLst/>
                          <a:latin typeface="맑은 고딕"/>
                        </a:rPr>
                        <a:t>비밀번호 변경</a:t>
                      </a:r>
                      <a:r>
                        <a:rPr lang="en-US" altLang="ko-KR" sz="1050" b="0" kern="0" spc="0">
                          <a:solidFill>
                            <a:srgbClr val="000000"/>
                          </a:solidFill>
                          <a:effectLst/>
                          <a:latin typeface="맑은 고딕"/>
                        </a:rPr>
                        <a:t>:</a:t>
                      </a:r>
                      <a:r>
                        <a:rPr lang="ko-KR" altLang="en-US" sz="1050" b="0" kern="0" spc="0">
                          <a:solidFill>
                            <a:srgbClr val="000000"/>
                          </a:solidFill>
                          <a:effectLst/>
                          <a:latin typeface="맑은 고딕"/>
                        </a:rPr>
                        <a:t> 등록된 회원 정보의 비밀번호를 변경</a:t>
                      </a:r>
                      <a:r>
                        <a:rPr lang="en-US" altLang="ko-KR" sz="1050" b="0" kern="0" spc="0">
                          <a:solidFill>
                            <a:srgbClr val="000000"/>
                          </a:solidFill>
                          <a:effectLst/>
                          <a:latin typeface="맑은 고딕"/>
                        </a:rPr>
                        <a:t>.</a:t>
                      </a:r>
                    </a:p>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rPr>
                        <a:t>로그아웃</a:t>
                      </a:r>
                      <a:r>
                        <a:rPr lang="en-US" altLang="ko-KR" sz="1050" b="0" kern="0" spc="0">
                          <a:solidFill>
                            <a:srgbClr val="000000"/>
                          </a:solidFill>
                          <a:effectLst/>
                          <a:latin typeface="맑은 고딕"/>
                        </a:rPr>
                        <a:t>:</a:t>
                      </a:r>
                      <a:r>
                        <a:rPr lang="ko-KR" altLang="en-US" sz="1050" b="0" kern="0" spc="0">
                          <a:solidFill>
                            <a:srgbClr val="000000"/>
                          </a:solidFill>
                          <a:effectLst/>
                          <a:latin typeface="맑은 고딕"/>
                        </a:rPr>
                        <a:t> 로그인되어 앱이 가지고 있던 캐시가 사라지고 로그아웃됨</a:t>
                      </a:r>
                      <a:r>
                        <a:rPr lang="en-US" altLang="ko-KR" sz="1050" b="0" kern="0" spc="0">
                          <a:solidFill>
                            <a:srgbClr val="000000"/>
                          </a:solidFill>
                          <a:effectLst/>
                          <a:latin typeface="맑은 고딕"/>
                        </a:rPr>
                        <a:t>.</a:t>
                      </a:r>
                      <a:r>
                        <a:rPr lang="ko-KR" altLang="en-US" sz="1050" b="0" kern="0" spc="0">
                          <a:solidFill>
                            <a:srgbClr val="000000"/>
                          </a:solidFill>
                          <a:effectLst/>
                          <a:latin typeface="맑은 고딕"/>
                        </a:rPr>
                        <a:t/>
                      </a:r>
                      <a:br>
                        <a:rPr lang="ko-KR" altLang="en-US" sz="1050" b="0" kern="0" spc="0">
                          <a:solidFill>
                            <a:srgbClr val="000000"/>
                          </a:solidFill>
                          <a:effectLst/>
                          <a:latin typeface="맑은 고딕"/>
                        </a:rPr>
                      </a:br>
                      <a:r>
                        <a:rPr lang="ko-KR" altLang="en-US" sz="1050" b="0" kern="0" spc="0">
                          <a:solidFill>
                            <a:srgbClr val="000000"/>
                          </a:solidFill>
                          <a:effectLst/>
                          <a:latin typeface="맑은 고딕"/>
                        </a:rPr>
                        <a:t>계정삭제</a:t>
                      </a:r>
                      <a:r>
                        <a:rPr lang="en-US" altLang="ko-KR" sz="1050" b="0" kern="0" spc="0">
                          <a:solidFill>
                            <a:srgbClr val="000000"/>
                          </a:solidFill>
                          <a:effectLst/>
                          <a:latin typeface="맑은 고딕"/>
                        </a:rPr>
                        <a:t>:</a:t>
                      </a:r>
                      <a:r>
                        <a:rPr lang="ko-KR" altLang="en-US" sz="1050" b="0" kern="0" spc="0">
                          <a:solidFill>
                            <a:srgbClr val="000000"/>
                          </a:solidFill>
                          <a:effectLst/>
                          <a:latin typeface="맑은 고딕"/>
                        </a:rPr>
                        <a:t> 현재 로그인 되어 있는 회원 정보를 삭제</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f1: </a:t>
                      </a:r>
                      <a:r>
                        <a:rPr lang="ko-KR" altLang="en-US" sz="1050" b="0" kern="0" spc="0">
                          <a:solidFill>
                            <a:srgbClr val="000000"/>
                          </a:solidFill>
                          <a:effectLst/>
                          <a:ea typeface="맑은 고딕"/>
                        </a:rPr>
                        <a:t>비밀번호 변경</a:t>
                      </a: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∎등록된 회원정보의 비밀번호를 변경함</a:t>
                      </a:r>
                      <a:r>
                        <a:rPr lang="en-US" altLang="ko-KR" sz="1050" b="0" kern="0" spc="0">
                          <a:solidFill>
                            <a:srgbClr val="000000"/>
                          </a:solidFill>
                          <a:effectLst/>
                          <a:ea typeface="맑은 고딕"/>
                        </a:rPr>
                        <a:t>.</a:t>
                      </a:r>
                    </a:p>
                    <a:p>
                      <a:pPr marL="0" marR="0" indent="0" algn="l" latinLnBrk="1">
                        <a:lnSpc>
                          <a:spcPct val="160000"/>
                        </a:lnSpc>
                        <a:spcBef>
                          <a:spcPts val="0"/>
                        </a:spcBef>
                        <a:spcAft>
                          <a:spcPts val="0"/>
                        </a:spcAft>
                        <a:defRPr/>
                      </a:pPr>
                      <a:endParaRPr lang="ko-KR" altLang="en-US" sz="1050" b="0" kern="0" spc="0">
                        <a:solidFill>
                          <a:srgbClr val="000000"/>
                        </a:solidFill>
                        <a:effectLst/>
                        <a:ea typeface="맑은 고딕"/>
                      </a:endParaRP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f2: </a:t>
                      </a:r>
                      <a:r>
                        <a:rPr lang="ko-KR" altLang="en-US" sz="1050" b="0" kern="0" spc="0">
                          <a:solidFill>
                            <a:srgbClr val="000000"/>
                          </a:solidFill>
                          <a:effectLst/>
                          <a:ea typeface="맑은 고딕"/>
                        </a:rPr>
                        <a:t>로그아웃</a:t>
                      </a: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∎현재 로그인되어 보이던 회원의 디바이스 목록 페이지가 사라지며 </a:t>
                      </a:r>
                      <a:r>
                        <a:rPr lang="en-US" altLang="ko-KR" sz="1050" b="0" kern="0" spc="0">
                          <a:solidFill>
                            <a:srgbClr val="000000"/>
                          </a:solidFill>
                          <a:effectLst/>
                          <a:ea typeface="맑은 고딕"/>
                        </a:rPr>
                        <a:t>LOG-01</a:t>
                      </a:r>
                      <a:r>
                        <a:rPr lang="ko-KR" altLang="en-US" sz="1050" b="0" kern="0" spc="0">
                          <a:solidFill>
                            <a:srgbClr val="000000"/>
                          </a:solidFill>
                          <a:effectLst/>
                          <a:ea typeface="맑은 고딕"/>
                        </a:rPr>
                        <a:t> 로그인 페이지로 이동함</a:t>
                      </a:r>
                      <a:r>
                        <a:rPr lang="en-US" altLang="ko-KR" sz="1050" b="0" kern="0" spc="0">
                          <a:solidFill>
                            <a:srgbClr val="000000"/>
                          </a:solidFill>
                          <a:effectLst/>
                          <a:ea typeface="맑은 고딕"/>
                        </a:rPr>
                        <a:t>.</a:t>
                      </a:r>
                    </a:p>
                    <a:p>
                      <a:pPr marL="0" marR="0" indent="0" algn="l" latinLnBrk="1">
                        <a:lnSpc>
                          <a:spcPct val="160000"/>
                        </a:lnSpc>
                        <a:spcBef>
                          <a:spcPts val="0"/>
                        </a:spcBef>
                        <a:spcAft>
                          <a:spcPts val="0"/>
                        </a:spcAft>
                        <a:defRPr/>
                      </a:pPr>
                      <a:endParaRPr lang="en-US" altLang="ko-KR" sz="1050" b="0" kern="0" spc="0">
                        <a:solidFill>
                          <a:srgbClr val="000000"/>
                        </a:solidFill>
                        <a:effectLst/>
                        <a:ea typeface="맑은 고딕"/>
                      </a:endParaRP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f3:</a:t>
                      </a:r>
                      <a:r>
                        <a:rPr lang="ko-KR" altLang="en-US" sz="1050" b="0" kern="0" spc="0">
                          <a:solidFill>
                            <a:srgbClr val="000000"/>
                          </a:solidFill>
                          <a:effectLst/>
                          <a:ea typeface="맑은 고딕"/>
                        </a:rPr>
                        <a:t> 계정 삭제</a:t>
                      </a: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∎현재 비밀번호를 재입력하는 절차를 거친 후</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조건에 부합할 시</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회원 계정이 삭제됨</a:t>
                      </a:r>
                      <a:r>
                        <a:rPr lang="en-US" altLang="ko-KR" sz="1050" b="0" kern="0" spc="0">
                          <a:solidFill>
                            <a:srgbClr val="000000"/>
                          </a:solidFill>
                          <a:effectLst/>
                          <a:ea typeface="맑은 고딕"/>
                        </a:rPr>
                        <a:t>.</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f1: f2:</a:t>
                      </a:r>
                      <a:r>
                        <a:rPr lang="ko-KR" altLang="en-US" sz="1050" b="0" kern="0" spc="0">
                          <a:solidFill>
                            <a:srgbClr val="000000"/>
                          </a:solidFill>
                          <a:effectLst/>
                          <a:ea typeface="맑은 고딕"/>
                        </a:rPr>
                        <a:t>현재</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로그인</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정보</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삭제하여</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초기</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화면으로</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이동</a:t>
                      </a:r>
                      <a:r>
                        <a:rPr lang="en-US" altLang="ko-KR" sz="1050" b="0" kern="0" spc="0">
                          <a:solidFill>
                            <a:srgbClr val="000000"/>
                          </a:solidFill>
                          <a:effectLst/>
                          <a:ea typeface="맑은 고딕"/>
                        </a:rPr>
                        <a:t>, f3: </a:t>
                      </a:r>
                      <a:r>
                        <a:rPr lang="ko-KR" altLang="en-US" sz="1050" b="0" kern="0" spc="0">
                          <a:solidFill>
                            <a:srgbClr val="000000"/>
                          </a:solidFill>
                          <a:effectLst/>
                          <a:ea typeface="맑은 고딕"/>
                        </a:rPr>
                        <a:t>사용자 정보를 </a:t>
                      </a:r>
                      <a:r>
                        <a:rPr lang="en-US" altLang="ko-KR" sz="1050" b="0" kern="0" spc="0">
                          <a:solidFill>
                            <a:srgbClr val="000000"/>
                          </a:solidFill>
                          <a:effectLst/>
                          <a:ea typeface="맑은 고딕"/>
                        </a:rPr>
                        <a:t>DB</a:t>
                      </a:r>
                      <a:r>
                        <a:rPr lang="ko-KR" altLang="en-US" sz="1050" b="0" kern="0" spc="0">
                          <a:solidFill>
                            <a:srgbClr val="000000"/>
                          </a:solidFill>
                          <a:effectLst/>
                          <a:ea typeface="맑은 고딕"/>
                        </a:rPr>
                        <a:t>에서</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삭제</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en-US" altLang="ko-KR" sz="1050" b="0" kern="0" spc="0">
                          <a:solidFill>
                            <a:srgbClr val="000000"/>
                          </a:solidFill>
                          <a:effectLst/>
                        </a:rPr>
                        <a:t>f1: f2: </a:t>
                      </a:r>
                      <a:r>
                        <a:rPr lang="ko-KR" altLang="en-US" sz="1050" b="0" kern="0" spc="0">
                          <a:solidFill>
                            <a:srgbClr val="000000"/>
                          </a:solidFill>
                          <a:effectLst/>
                        </a:rPr>
                        <a:t>키로</a:t>
                      </a:r>
                      <a:r>
                        <a:rPr lang="en-US" altLang="ko-KR" sz="1050" b="0" kern="0" spc="0">
                          <a:solidFill>
                            <a:srgbClr val="000000"/>
                          </a:solidFill>
                          <a:effectLst/>
                        </a:rPr>
                        <a:t> </a:t>
                      </a:r>
                      <a:r>
                        <a:rPr lang="ko-KR" altLang="en-US" sz="1050" b="0" kern="0" spc="0">
                          <a:solidFill>
                            <a:srgbClr val="000000"/>
                          </a:solidFill>
                          <a:effectLst/>
                        </a:rPr>
                        <a:t>가져오던</a:t>
                      </a:r>
                      <a:r>
                        <a:rPr lang="en-US" altLang="ko-KR" sz="1050" b="0" kern="0" spc="0">
                          <a:solidFill>
                            <a:srgbClr val="000000"/>
                          </a:solidFill>
                          <a:effectLst/>
                        </a:rPr>
                        <a:t> </a:t>
                      </a:r>
                      <a:r>
                        <a:rPr lang="ko-KR" altLang="en-US" sz="1050" b="0" kern="0" spc="0">
                          <a:solidFill>
                            <a:srgbClr val="000000"/>
                          </a:solidFill>
                          <a:effectLst/>
                        </a:rPr>
                        <a:t>사용자</a:t>
                      </a:r>
                      <a:r>
                        <a:rPr lang="en-US" altLang="ko-KR" sz="1050" b="0" kern="0" spc="0">
                          <a:solidFill>
                            <a:srgbClr val="000000"/>
                          </a:solidFill>
                          <a:effectLst/>
                        </a:rPr>
                        <a:t> ID </a:t>
                      </a:r>
                      <a:r>
                        <a:rPr lang="ko-KR" altLang="en-US" sz="1050" b="0" kern="0" spc="0">
                          <a:solidFill>
                            <a:srgbClr val="000000"/>
                          </a:solidFill>
                          <a:effectLst/>
                        </a:rPr>
                        <a:t>해제</a:t>
                      </a:r>
                      <a:r>
                        <a:rPr lang="en-US" altLang="ko-KR" sz="1050" b="0" kern="0" spc="0">
                          <a:solidFill>
                            <a:srgbClr val="000000"/>
                          </a:solidFill>
                          <a:effectLst/>
                        </a:rPr>
                        <a:t>, f3: </a:t>
                      </a:r>
                      <a:r>
                        <a:rPr lang="ko-KR" altLang="en-US" sz="1050" b="0" kern="0" spc="0">
                          <a:solidFill>
                            <a:srgbClr val="000000"/>
                          </a:solidFill>
                          <a:effectLst/>
                          <a:ea typeface="맑은 고딕"/>
                        </a:rPr>
                        <a:t>계정 삭제</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33" name="그림 32"/>
          <p:cNvPicPr>
            <a:picLocks noChangeAspect="1"/>
          </p:cNvPicPr>
          <p:nvPr/>
        </p:nvPicPr>
        <p:blipFill rotWithShape="1">
          <a:blip r:embed="rId4"/>
          <a:stretch>
            <a:fillRect/>
          </a:stretch>
        </p:blipFill>
        <p:spPr>
          <a:xfrm>
            <a:off x="719832" y="1931640"/>
            <a:ext cx="1835943" cy="3657600"/>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2888"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08512">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latin typeface="맑은 고딕"/>
                        </a:rPr>
                        <a:t>DIS-01</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 목록 표시</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ea typeface="맑은 고딕"/>
                        </a:rPr>
                        <a:t>로그인하면</a:t>
                      </a:r>
                      <a:r>
                        <a:rPr lang="en-US" altLang="ko-KR" sz="1050" b="0" kern="0" spc="0">
                          <a:solidFill>
                            <a:srgbClr val="000000"/>
                          </a:solidFill>
                          <a:effectLst/>
                          <a:latin typeface="맑은 고딕"/>
                          <a:ea typeface="맑은 고딕"/>
                        </a:rPr>
                        <a:t> </a:t>
                      </a:r>
                      <a:r>
                        <a:rPr lang="ko-KR" altLang="en-US" sz="1050" b="0" kern="0" spc="0">
                          <a:solidFill>
                            <a:srgbClr val="000000"/>
                          </a:solidFill>
                          <a:effectLst/>
                          <a:latin typeface="맑은 고딕"/>
                          <a:ea typeface="맑은 고딕"/>
                        </a:rPr>
                        <a:t>보이는</a:t>
                      </a:r>
                      <a:r>
                        <a:rPr lang="en-US" altLang="ko-KR" sz="1050" b="0" kern="0" spc="0">
                          <a:solidFill>
                            <a:srgbClr val="000000"/>
                          </a:solidFill>
                          <a:effectLst/>
                          <a:latin typeface="맑은 고딕"/>
                          <a:ea typeface="맑은 고딕"/>
                        </a:rPr>
                        <a:t> </a:t>
                      </a:r>
                      <a:r>
                        <a:rPr lang="ko-KR" altLang="en-US" sz="1050" b="0" kern="0" spc="0">
                          <a:solidFill>
                            <a:srgbClr val="000000"/>
                          </a:solidFill>
                          <a:effectLst/>
                          <a:latin typeface="맑은 고딕"/>
                          <a:ea typeface="맑은 고딕"/>
                        </a:rPr>
                        <a:t>화면으로</a:t>
                      </a:r>
                      <a:r>
                        <a:rPr lang="en-US" altLang="ko-KR" sz="1050" b="0" kern="0" spc="0">
                          <a:solidFill>
                            <a:srgbClr val="000000"/>
                          </a:solidFill>
                          <a:effectLst/>
                          <a:latin typeface="맑은 고딕"/>
                          <a:ea typeface="맑은 고딕"/>
                        </a:rPr>
                        <a:t> </a:t>
                      </a:r>
                      <a:r>
                        <a:rPr lang="ko-KR" altLang="en-US" sz="1050" b="0" kern="0" spc="0">
                          <a:solidFill>
                            <a:srgbClr val="000000"/>
                          </a:solidFill>
                          <a:effectLst/>
                          <a:latin typeface="맑은 고딕"/>
                          <a:ea typeface="맑은 고딕"/>
                        </a:rPr>
                        <a:t>등록된</a:t>
                      </a:r>
                      <a:r>
                        <a:rPr lang="en-US" altLang="ko-KR" sz="1050" b="0" kern="0" spc="0">
                          <a:solidFill>
                            <a:srgbClr val="000000"/>
                          </a:solidFill>
                          <a:effectLst/>
                          <a:latin typeface="맑은 고딕"/>
                          <a:ea typeface="맑은 고딕"/>
                        </a:rPr>
                        <a:t> </a:t>
                      </a:r>
                      <a:r>
                        <a:rPr lang="ko-KR" altLang="en-US" sz="1050" b="0" kern="0" spc="0">
                          <a:solidFill>
                            <a:srgbClr val="000000"/>
                          </a:solidFill>
                          <a:effectLst/>
                          <a:latin typeface="맑은 고딕"/>
                          <a:ea typeface="맑은 고딕"/>
                        </a:rPr>
                        <a:t>디바이스</a:t>
                      </a:r>
                      <a:r>
                        <a:rPr lang="en-US" altLang="ko-KR" sz="1050" b="0" kern="0" spc="0">
                          <a:solidFill>
                            <a:srgbClr val="000000"/>
                          </a:solidFill>
                          <a:effectLst/>
                          <a:latin typeface="맑은 고딕"/>
                          <a:ea typeface="맑은 고딕"/>
                        </a:rPr>
                        <a:t> </a:t>
                      </a:r>
                      <a:r>
                        <a:rPr lang="ko-KR" altLang="en-US" sz="1050" b="0" kern="0" spc="0">
                          <a:solidFill>
                            <a:srgbClr val="000000"/>
                          </a:solidFill>
                          <a:effectLst/>
                          <a:latin typeface="맑은 고딕"/>
                          <a:ea typeface="맑은 고딕"/>
                        </a:rPr>
                        <a:t>목록이</a:t>
                      </a:r>
                      <a:r>
                        <a:rPr lang="en-US" altLang="ko-KR" sz="1050" b="0" kern="0" spc="0">
                          <a:solidFill>
                            <a:srgbClr val="000000"/>
                          </a:solidFill>
                          <a:effectLst/>
                          <a:latin typeface="맑은 고딕"/>
                          <a:ea typeface="맑은 고딕"/>
                        </a:rPr>
                        <a:t> </a:t>
                      </a:r>
                      <a:r>
                        <a:rPr lang="ko-KR" altLang="en-US" sz="1050" b="0" kern="0" spc="0">
                          <a:solidFill>
                            <a:srgbClr val="000000"/>
                          </a:solidFill>
                          <a:effectLst/>
                          <a:latin typeface="맑은 고딕"/>
                          <a:ea typeface="맑은 고딕"/>
                        </a:rPr>
                        <a:t>나타남</a:t>
                      </a:r>
                      <a:r>
                        <a:rPr lang="en-US" altLang="ko-KR" sz="1050" b="0" kern="0" spc="0">
                          <a:solidFill>
                            <a:srgbClr val="000000"/>
                          </a:solidFill>
                          <a:effectLst/>
                          <a:latin typeface="맑은 고딕"/>
                          <a:ea typeface="맑은 고딕"/>
                        </a:rPr>
                        <a:t>.</a:t>
                      </a:r>
                      <a:endParaRPr lang="en-US" altLang="ko-KR" sz="1050" b="0" kern="0" spc="0">
                        <a:solidFill>
                          <a:srgbClr val="000000"/>
                        </a:solidFill>
                        <a:latin typeface="맑은 고딕"/>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등록된 디바이스가 목록으로 출력되어</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한 번에 여러 개의 디바이스의 정보를 확인할 수 있음</a:t>
                      </a:r>
                      <a:r>
                        <a:rPr lang="en-US" altLang="ko-KR" sz="1050" b="0" kern="0" spc="0">
                          <a:solidFill>
                            <a:srgbClr val="000000"/>
                          </a:solidFill>
                          <a:effectLst/>
                          <a:ea typeface="맑은 고딕"/>
                        </a:rPr>
                        <a:t>.</a:t>
                      </a: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디바이스의</a:t>
                      </a:r>
                      <a:r>
                        <a:rPr lang="en-US" altLang="ko-KR" sz="1050" b="0" kern="0" spc="0">
                          <a:solidFill>
                            <a:srgbClr val="000000"/>
                          </a:solidFill>
                          <a:effectLst/>
                          <a:ea typeface="맑은 고딕"/>
                        </a:rPr>
                        <a:t> 1</a:t>
                      </a:r>
                      <a:r>
                        <a:rPr lang="ko-KR" altLang="en-US" sz="1050" b="0" kern="0" spc="0">
                          <a:solidFill>
                            <a:srgbClr val="000000"/>
                          </a:solidFill>
                          <a:effectLst/>
                          <a:ea typeface="맑은 고딕"/>
                        </a:rPr>
                        <a:t>일</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문열림횟수</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대화</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횟수</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등</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간단한</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정보가 디바이스와 함께 출력됨</a:t>
                      </a:r>
                      <a:r>
                        <a:rPr lang="en-US" altLang="ko-KR" sz="1050" b="0" kern="0" spc="0">
                          <a:solidFill>
                            <a:srgbClr val="000000"/>
                          </a:solidFill>
                          <a:effectLst/>
                          <a:ea typeface="맑은 고딕"/>
                        </a:rPr>
                        <a:t>.</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DB</a:t>
                      </a:r>
                      <a:r>
                        <a:rPr lang="ko-KR" altLang="en-US" sz="1050" b="0" kern="0" spc="0">
                          <a:solidFill>
                            <a:srgbClr val="000000"/>
                          </a:solidFill>
                          <a:effectLst/>
                          <a:ea typeface="맑은 고딕"/>
                        </a:rPr>
                        <a:t>에서 등록된 디바이스에 알맞은 횟수 정보를 가져옴</a:t>
                      </a:r>
                      <a:r>
                        <a:rPr lang="en-US" altLang="ko-KR" sz="1050" b="0" kern="0" spc="0">
                          <a:solidFill>
                            <a:srgbClr val="000000"/>
                          </a:solidFill>
                          <a:effectLst/>
                          <a:ea typeface="맑은 고딕"/>
                        </a:rPr>
                        <a:t>.</a:t>
                      </a:r>
                      <a:endParaRPr lang="en-US" altLang="ko-KR"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en-US" altLang="ko-KR" sz="1050" b="0" kern="0" spc="0">
                          <a:solidFill>
                            <a:srgbClr val="000000"/>
                          </a:solidFill>
                          <a:effectLst/>
                        </a:rPr>
                        <a:t>SQL</a:t>
                      </a:r>
                      <a:r>
                        <a:rPr lang="ko-KR" altLang="en-US" sz="1050" b="0" kern="0" spc="0">
                          <a:solidFill>
                            <a:srgbClr val="000000"/>
                          </a:solidFill>
                          <a:effectLst/>
                        </a:rPr>
                        <a:t>을 이용해 알맞은 횟수 가져오기</a:t>
                      </a:r>
                      <a:endParaRPr lang="ko-KR" altLang="en-US" sz="1050" b="0" kern="0" spc="0">
                        <a:solidFill>
                          <a:srgbClr val="000000"/>
                        </a:solidFill>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128" name="그림 5127"/>
          <p:cNvPicPr>
            <a:picLocks noChangeAspect="1"/>
          </p:cNvPicPr>
          <p:nvPr/>
        </p:nvPicPr>
        <p:blipFill rotWithShape="1">
          <a:blip r:embed="rId4"/>
          <a:stretch>
            <a:fillRect/>
          </a:stretch>
        </p:blipFill>
        <p:spPr>
          <a:xfrm>
            <a:off x="719832" y="1916832"/>
            <a:ext cx="1835943" cy="3657600"/>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2888"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08512">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latin typeface="맑은 고딕"/>
                        </a:rPr>
                        <a:t>DIS-02</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 상세정보</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ea typeface="+mn-ea"/>
                        </a:rPr>
                        <a:t>문 열림 횟수</a:t>
                      </a:r>
                      <a:r>
                        <a:rPr lang="en-US" altLang="ko-KR" sz="1050" b="0" kern="0" spc="0">
                          <a:solidFill>
                            <a:srgbClr val="000000"/>
                          </a:solidFill>
                          <a:effectLst/>
                          <a:latin typeface="맑은 고딕"/>
                          <a:ea typeface="+mn-ea"/>
                        </a:rPr>
                        <a:t>,</a:t>
                      </a:r>
                      <a:r>
                        <a:rPr lang="en-US" altLang="ko-KR" sz="1050" b="0" kern="0" spc="0" baseline="0">
                          <a:solidFill>
                            <a:srgbClr val="000000"/>
                          </a:solidFill>
                          <a:effectLst/>
                          <a:latin typeface="맑은 고딕"/>
                          <a:ea typeface="+mn-ea"/>
                        </a:rPr>
                        <a:t> </a:t>
                      </a:r>
                      <a:r>
                        <a:rPr lang="ko-KR" altLang="en-US" sz="1050" b="0" kern="0" spc="0" baseline="0">
                          <a:solidFill>
                            <a:srgbClr val="000000"/>
                          </a:solidFill>
                          <a:effectLst/>
                          <a:latin typeface="맑은 고딕"/>
                          <a:ea typeface="+mn-ea"/>
                        </a:rPr>
                        <a:t>열린 문의 </a:t>
                      </a:r>
                      <a:r>
                        <a:rPr lang="ko-KR" altLang="en-US" sz="1050" b="0" kern="0" spc="0">
                          <a:solidFill>
                            <a:srgbClr val="000000"/>
                          </a:solidFill>
                          <a:effectLst/>
                          <a:latin typeface="맑은 고딕"/>
                          <a:ea typeface="+mn-ea"/>
                        </a:rPr>
                        <a:t>위치</a:t>
                      </a:r>
                      <a:r>
                        <a:rPr lang="en-US" altLang="ko-KR" sz="1050" b="0" kern="0" spc="0">
                          <a:solidFill>
                            <a:srgbClr val="000000"/>
                          </a:solidFill>
                          <a:effectLst/>
                          <a:latin typeface="맑은 고딕"/>
                          <a:ea typeface="+mn-ea"/>
                        </a:rPr>
                        <a:t>, AI</a:t>
                      </a:r>
                      <a:r>
                        <a:rPr lang="ko-KR" altLang="en-US" sz="1050" b="0" kern="0" spc="0">
                          <a:solidFill>
                            <a:srgbClr val="000000"/>
                          </a:solidFill>
                          <a:effectLst/>
                          <a:latin typeface="맑은 고딕"/>
                          <a:ea typeface="+mn-ea"/>
                        </a:rPr>
                        <a:t>스피커와 대화시각부터 대화횟수 등 상세 정보를 실시간으로</a:t>
                      </a:r>
                      <a:r>
                        <a:rPr lang="ko-KR" altLang="en-US" sz="1050" b="0" kern="0" spc="0" baseline="0">
                          <a:solidFill>
                            <a:srgbClr val="000000"/>
                          </a:solidFill>
                          <a:effectLst/>
                          <a:latin typeface="맑은 고딕"/>
                          <a:ea typeface="+mn-ea"/>
                        </a:rPr>
                        <a:t> 확인할 수 있음</a:t>
                      </a:r>
                      <a:r>
                        <a:rPr lang="en-US" altLang="ko-KR" sz="1050" b="0" kern="0" spc="0" baseline="0">
                          <a:solidFill>
                            <a:srgbClr val="000000"/>
                          </a:solidFill>
                          <a:effectLst/>
                          <a:latin typeface="맑은 고딕"/>
                          <a:ea typeface="+mn-ea"/>
                        </a:rPr>
                        <a:t>.</a:t>
                      </a:r>
                      <a:endParaRPr lang="en-US" altLang="ko-KR" sz="1050" b="0" kern="0" spc="0" baseline="0">
                        <a:solidFill>
                          <a:srgbClr val="000000"/>
                        </a:solidFill>
                        <a:latin typeface="맑은 고딕"/>
                        <a:ea typeface="+mn-ea"/>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 아이디를 키로 가져와 그 디바이스의 센서들이 받는 값들을</a:t>
                      </a:r>
                      <a:r>
                        <a:rPr lang="ko-KR" altLang="en-US" sz="1050" b="0" kern="0" spc="0" baseline="0">
                          <a:solidFill>
                            <a:srgbClr val="000000"/>
                          </a:solidFill>
                          <a:effectLst/>
                          <a:ea typeface="맑은 고딕"/>
                        </a:rPr>
                        <a:t> 앱을 통해 사용자에게 보여줌</a:t>
                      </a:r>
                      <a:r>
                        <a:rPr lang="en-US" altLang="ko-KR" sz="1050" b="0" kern="0" spc="0" baseline="0">
                          <a:solidFill>
                            <a:srgbClr val="000000"/>
                          </a:solidFill>
                          <a:effectLst/>
                          <a:ea typeface="맑은 고딕"/>
                        </a:rPr>
                        <a:t>.</a:t>
                      </a:r>
                    </a:p>
                    <a:p>
                      <a:pPr marL="0" marR="0" indent="0" algn="l" latinLnBrk="1">
                        <a:lnSpc>
                          <a:spcPct val="160000"/>
                        </a:lnSpc>
                        <a:spcBef>
                          <a:spcPts val="0"/>
                        </a:spcBef>
                        <a:spcAft>
                          <a:spcPts val="0"/>
                        </a:spcAft>
                        <a:defRPr/>
                      </a:pPr>
                      <a:endParaRPr lang="en-US" altLang="ko-KR" sz="1050" b="0" kern="0" spc="0" baseline="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a:t>
                      </a:r>
                      <a:r>
                        <a:rPr lang="ko-KR" altLang="en-US" sz="1050" b="0" kern="0" spc="0" baseline="0">
                          <a:solidFill>
                            <a:srgbClr val="000000"/>
                          </a:solidFill>
                          <a:effectLst/>
                          <a:ea typeface="맑은 고딕"/>
                        </a:rPr>
                        <a:t>실시간으로 데이터가 전송되기 때문에 시간이 지남에 따라 데이터 증가</a:t>
                      </a:r>
                      <a:r>
                        <a:rPr lang="en-US" altLang="ko-KR" sz="1050" b="0" kern="0" spc="0" baseline="0">
                          <a:solidFill>
                            <a:srgbClr val="000000"/>
                          </a:solidFill>
                          <a:effectLst/>
                          <a:ea typeface="맑은 고딕"/>
                        </a:rPr>
                        <a:t>.</a:t>
                      </a:r>
                    </a:p>
                    <a:p>
                      <a:pPr marL="0" marR="0" indent="0" algn="l" latinLnBrk="1">
                        <a:lnSpc>
                          <a:spcPct val="160000"/>
                        </a:lnSpc>
                        <a:spcBef>
                          <a:spcPts val="0"/>
                        </a:spcBef>
                        <a:spcAft>
                          <a:spcPts val="0"/>
                        </a:spcAft>
                        <a:defRPr/>
                      </a:pPr>
                      <a:r>
                        <a:rPr lang="en-US" altLang="ko-KR" sz="1050" b="0" kern="0" spc="0" baseline="0">
                          <a:solidFill>
                            <a:srgbClr val="000000"/>
                          </a:solidFill>
                          <a:effectLst/>
                          <a:ea typeface="맑은 고딕"/>
                        </a:rPr>
                        <a:t>-&gt; </a:t>
                      </a:r>
                      <a:r>
                        <a:rPr lang="ko-KR" altLang="en-US" sz="1050" b="0" kern="0" spc="0" baseline="0">
                          <a:solidFill>
                            <a:srgbClr val="000000"/>
                          </a:solidFill>
                          <a:effectLst/>
                          <a:ea typeface="맑은 고딕"/>
                        </a:rPr>
                        <a:t>데이터 값은 표로 나타나며 목록이 많아져 한 페이지를 넘어갈 시 스크롤바를 적용함으로써 사용자의 편의성 고려</a:t>
                      </a:r>
                      <a:r>
                        <a:rPr lang="en-US" altLang="ko-KR" sz="1050" b="0" kern="0" spc="0" baseline="0">
                          <a:solidFill>
                            <a:srgbClr val="000000"/>
                          </a:solidFill>
                          <a:effectLst/>
                          <a:ea typeface="맑은 고딕"/>
                        </a:rPr>
                        <a:t>.</a:t>
                      </a:r>
                    </a:p>
                    <a:p>
                      <a:pPr marL="0" marR="0" indent="0" algn="l" latinLnBrk="1">
                        <a:lnSpc>
                          <a:spcPct val="160000"/>
                        </a:lnSpc>
                        <a:spcBef>
                          <a:spcPts val="0"/>
                        </a:spcBef>
                        <a:spcAft>
                          <a:spcPts val="0"/>
                        </a:spcAft>
                        <a:defRPr/>
                      </a:pPr>
                      <a:endParaRPr lang="en-US" altLang="ko-KR" sz="1050" b="0" kern="0" spc="0" baseline="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a:t>
                      </a:r>
                      <a:r>
                        <a:rPr lang="ko-KR" altLang="en-US" sz="1050" b="0" kern="0" spc="0" baseline="0">
                          <a:solidFill>
                            <a:srgbClr val="000000"/>
                          </a:solidFill>
                          <a:effectLst/>
                          <a:ea typeface="맑은 고딕"/>
                        </a:rPr>
                        <a:t>데이터는 최신순으로 나열되며</a:t>
                      </a:r>
                      <a:r>
                        <a:rPr lang="en-US" altLang="ko-KR" sz="1050" b="0" kern="0" spc="0" baseline="0">
                          <a:solidFill>
                            <a:srgbClr val="000000"/>
                          </a:solidFill>
                          <a:effectLst/>
                          <a:ea typeface="맑은 고딕"/>
                        </a:rPr>
                        <a:t>,</a:t>
                      </a:r>
                      <a:r>
                        <a:rPr lang="ko-KR" altLang="en-US" sz="1050" b="0" kern="0" spc="0" baseline="0">
                          <a:solidFill>
                            <a:srgbClr val="000000"/>
                          </a:solidFill>
                          <a:effectLst/>
                          <a:ea typeface="맑은 고딕"/>
                        </a:rPr>
                        <a:t> 한 달이 지나면 자동 삭제 처리</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등록된 디바이스에 알맞은 데이터 정보 수신</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ko-KR" altLang="en-US" sz="1050" b="0" kern="0" spc="0">
                          <a:solidFill>
                            <a:srgbClr val="000000"/>
                          </a:solidFill>
                          <a:effectLst/>
                          <a:ea typeface="맑은 고딕"/>
                        </a:rPr>
                        <a:t>실시간</a:t>
                      </a:r>
                      <a:r>
                        <a:rPr lang="ko-KR" altLang="en-US" sz="1050" b="0" kern="0" spc="0" baseline="0">
                          <a:solidFill>
                            <a:srgbClr val="000000"/>
                          </a:solidFill>
                          <a:effectLst/>
                          <a:ea typeface="맑은 고딕"/>
                        </a:rPr>
                        <a:t> 데이터 상세보기</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127" name="그림 5126"/>
          <p:cNvPicPr>
            <a:picLocks noChangeAspect="1"/>
          </p:cNvPicPr>
          <p:nvPr/>
        </p:nvPicPr>
        <p:blipFill rotWithShape="1">
          <a:blip r:embed="rId4"/>
          <a:stretch>
            <a:fillRect/>
          </a:stretch>
        </p:blipFill>
        <p:spPr>
          <a:xfrm>
            <a:off x="719832" y="1931639"/>
            <a:ext cx="1835943" cy="3657600"/>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2888"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08512">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latin typeface="맑은 고딕"/>
                        </a:rPr>
                        <a:t>DIS-03</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 데이터 모니터링</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ea typeface="+mn-ea"/>
                        </a:rPr>
                        <a:t>문 열림 횟수</a:t>
                      </a:r>
                      <a:r>
                        <a:rPr lang="en-US" altLang="ko-KR" sz="1050" b="0" kern="0" spc="0">
                          <a:solidFill>
                            <a:srgbClr val="000000"/>
                          </a:solidFill>
                          <a:effectLst/>
                          <a:latin typeface="맑은 고딕"/>
                          <a:ea typeface="+mn-ea"/>
                        </a:rPr>
                        <a:t>,</a:t>
                      </a:r>
                      <a:r>
                        <a:rPr lang="en-US" altLang="ko-KR" sz="1050" b="0" kern="0" spc="0" baseline="0">
                          <a:solidFill>
                            <a:srgbClr val="000000"/>
                          </a:solidFill>
                          <a:effectLst/>
                          <a:latin typeface="맑은 고딕"/>
                          <a:ea typeface="+mn-ea"/>
                        </a:rPr>
                        <a:t> </a:t>
                      </a:r>
                      <a:r>
                        <a:rPr lang="ko-KR" altLang="en-US" sz="1050" b="0" kern="0" spc="0" baseline="0">
                          <a:solidFill>
                            <a:srgbClr val="000000"/>
                          </a:solidFill>
                          <a:effectLst/>
                          <a:latin typeface="맑은 고딕"/>
                          <a:ea typeface="+mn-ea"/>
                        </a:rPr>
                        <a:t>열린 문의 </a:t>
                      </a:r>
                      <a:r>
                        <a:rPr lang="ko-KR" altLang="en-US" sz="1050" b="0" kern="0" spc="0">
                          <a:solidFill>
                            <a:srgbClr val="000000"/>
                          </a:solidFill>
                          <a:effectLst/>
                          <a:latin typeface="맑은 고딕"/>
                          <a:ea typeface="+mn-ea"/>
                        </a:rPr>
                        <a:t>위치</a:t>
                      </a:r>
                      <a:r>
                        <a:rPr lang="en-US" altLang="ko-KR" sz="1050" b="0" kern="0" spc="0">
                          <a:solidFill>
                            <a:srgbClr val="000000"/>
                          </a:solidFill>
                          <a:effectLst/>
                          <a:latin typeface="맑은 고딕"/>
                          <a:ea typeface="+mn-ea"/>
                        </a:rPr>
                        <a:t>, AI</a:t>
                      </a:r>
                      <a:r>
                        <a:rPr lang="ko-KR" altLang="en-US" sz="1050" b="0" kern="0" spc="0">
                          <a:solidFill>
                            <a:srgbClr val="000000"/>
                          </a:solidFill>
                          <a:effectLst/>
                          <a:latin typeface="맑은 고딕"/>
                          <a:ea typeface="+mn-ea"/>
                        </a:rPr>
                        <a:t>스피커와 대화시각부터 대화횟수 등 상세 정보를 실시간으로</a:t>
                      </a:r>
                      <a:r>
                        <a:rPr lang="ko-KR" altLang="en-US" sz="1050" b="0" kern="0" spc="0" baseline="0">
                          <a:solidFill>
                            <a:srgbClr val="000000"/>
                          </a:solidFill>
                          <a:effectLst/>
                          <a:latin typeface="맑은 고딕"/>
                          <a:ea typeface="+mn-ea"/>
                        </a:rPr>
                        <a:t> 확인할 수 있음</a:t>
                      </a:r>
                      <a:r>
                        <a:rPr lang="en-US" altLang="ko-KR" sz="1050" b="0" kern="0" spc="0" baseline="0">
                          <a:solidFill>
                            <a:srgbClr val="000000"/>
                          </a:solidFill>
                          <a:effectLst/>
                          <a:latin typeface="맑은 고딕"/>
                          <a:ea typeface="+mn-ea"/>
                        </a:rPr>
                        <a:t>.</a:t>
                      </a:r>
                      <a:endParaRPr lang="en-US" altLang="ko-KR" sz="1050" b="0" kern="0" spc="0" baseline="0">
                        <a:solidFill>
                          <a:srgbClr val="000000"/>
                        </a:solidFill>
                        <a:latin typeface="맑은 고딕"/>
                        <a:ea typeface="+mn-ea"/>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 아이디를 키로 가져와 그 디바이스의 센서들이 받는 값들을</a:t>
                      </a:r>
                      <a:r>
                        <a:rPr lang="ko-KR" altLang="en-US" sz="1050" b="0" kern="0" spc="0" baseline="0">
                          <a:solidFill>
                            <a:srgbClr val="000000"/>
                          </a:solidFill>
                          <a:effectLst/>
                          <a:ea typeface="맑은 고딕"/>
                        </a:rPr>
                        <a:t> 앱을 통해 사용자에게 보여줌</a:t>
                      </a:r>
                      <a:r>
                        <a:rPr lang="en-US" altLang="ko-KR" sz="1050" b="0" kern="0" spc="0" baseline="0">
                          <a:solidFill>
                            <a:srgbClr val="000000"/>
                          </a:solidFill>
                          <a:effectLst/>
                          <a:ea typeface="맑은 고딕"/>
                        </a:rPr>
                        <a:t>.</a:t>
                      </a:r>
                    </a:p>
                    <a:p>
                      <a:pPr marL="0" marR="0" indent="0" algn="l" latinLnBrk="1">
                        <a:lnSpc>
                          <a:spcPct val="160000"/>
                        </a:lnSpc>
                        <a:spcBef>
                          <a:spcPts val="0"/>
                        </a:spcBef>
                        <a:spcAft>
                          <a:spcPts val="0"/>
                        </a:spcAft>
                        <a:defRPr/>
                      </a:pPr>
                      <a:endParaRPr lang="en-US" altLang="ko-KR" sz="1050" b="0" kern="0" spc="0" baseline="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a:t>
                      </a:r>
                      <a:r>
                        <a:rPr lang="ko-KR" altLang="en-US" sz="1050" b="0" kern="0" spc="0" baseline="0">
                          <a:solidFill>
                            <a:srgbClr val="000000"/>
                          </a:solidFill>
                          <a:effectLst/>
                          <a:ea typeface="맑은 고딕"/>
                        </a:rPr>
                        <a:t>실시간으로 데이터가 전송되기 때문에 시간이 지남에 따라 데이터 증가</a:t>
                      </a:r>
                      <a:r>
                        <a:rPr lang="en-US" altLang="ko-KR" sz="1050" b="0" kern="0" spc="0" baseline="0">
                          <a:solidFill>
                            <a:srgbClr val="000000"/>
                          </a:solidFill>
                          <a:effectLst/>
                          <a:ea typeface="맑은 고딕"/>
                        </a:rPr>
                        <a:t>.</a:t>
                      </a:r>
                    </a:p>
                    <a:p>
                      <a:pPr marL="0" marR="0" indent="0" algn="l" latinLnBrk="1">
                        <a:lnSpc>
                          <a:spcPct val="160000"/>
                        </a:lnSpc>
                        <a:spcBef>
                          <a:spcPts val="0"/>
                        </a:spcBef>
                        <a:spcAft>
                          <a:spcPts val="0"/>
                        </a:spcAft>
                        <a:defRPr/>
                      </a:pPr>
                      <a:r>
                        <a:rPr lang="en-US" altLang="ko-KR" sz="1050" b="0" kern="0" spc="0" baseline="0">
                          <a:solidFill>
                            <a:srgbClr val="000000"/>
                          </a:solidFill>
                          <a:effectLst/>
                          <a:ea typeface="맑은 고딕"/>
                        </a:rPr>
                        <a:t>-&gt; </a:t>
                      </a:r>
                      <a:r>
                        <a:rPr lang="ko-KR" altLang="en-US" sz="1050" b="0" kern="0" spc="0" baseline="0">
                          <a:solidFill>
                            <a:srgbClr val="000000"/>
                          </a:solidFill>
                          <a:effectLst/>
                          <a:ea typeface="맑은 고딕"/>
                        </a:rPr>
                        <a:t>데이터 값은 표로 나타나며 목록이 많아져 한 페이지를 넘어갈 시 스크롤바를 적용함으로써 사용자의 편의성 고려</a:t>
                      </a:r>
                      <a:r>
                        <a:rPr lang="en-US" altLang="ko-KR" sz="1050" b="0" kern="0" spc="0" baseline="0">
                          <a:solidFill>
                            <a:srgbClr val="000000"/>
                          </a:solidFill>
                          <a:effectLst/>
                          <a:ea typeface="맑은 고딕"/>
                        </a:rPr>
                        <a:t>.</a:t>
                      </a:r>
                    </a:p>
                    <a:p>
                      <a:pPr marL="0" marR="0" indent="0" algn="l" latinLnBrk="1">
                        <a:lnSpc>
                          <a:spcPct val="160000"/>
                        </a:lnSpc>
                        <a:spcBef>
                          <a:spcPts val="0"/>
                        </a:spcBef>
                        <a:spcAft>
                          <a:spcPts val="0"/>
                        </a:spcAft>
                        <a:defRPr/>
                      </a:pPr>
                      <a:endParaRPr lang="en-US" altLang="ko-KR" sz="1050" b="0" kern="0" spc="0" baseline="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a:t>
                      </a:r>
                      <a:r>
                        <a:rPr lang="ko-KR" altLang="en-US" sz="1050" b="0" kern="0" spc="0" baseline="0">
                          <a:solidFill>
                            <a:srgbClr val="000000"/>
                          </a:solidFill>
                          <a:effectLst/>
                          <a:ea typeface="맑은 고딕"/>
                        </a:rPr>
                        <a:t>데이터는 최신순으로 나열되며</a:t>
                      </a:r>
                      <a:r>
                        <a:rPr lang="en-US" altLang="ko-KR" sz="1050" b="0" kern="0" spc="0" baseline="0">
                          <a:solidFill>
                            <a:srgbClr val="000000"/>
                          </a:solidFill>
                          <a:effectLst/>
                          <a:ea typeface="맑은 고딕"/>
                        </a:rPr>
                        <a:t>,</a:t>
                      </a:r>
                      <a:r>
                        <a:rPr lang="ko-KR" altLang="en-US" sz="1050" b="0" kern="0" spc="0" baseline="0">
                          <a:solidFill>
                            <a:srgbClr val="000000"/>
                          </a:solidFill>
                          <a:effectLst/>
                          <a:ea typeface="맑은 고딕"/>
                        </a:rPr>
                        <a:t> 한 달이 지나면 자동 삭제 처리</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등록된 디바이스에 알맞은 데이터 정보 수신</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ko-KR" altLang="en-US" sz="1050" b="0" kern="0" spc="0">
                          <a:solidFill>
                            <a:srgbClr val="000000"/>
                          </a:solidFill>
                          <a:effectLst/>
                          <a:ea typeface="맑은 고딕"/>
                        </a:rPr>
                        <a:t>실시간</a:t>
                      </a:r>
                      <a:r>
                        <a:rPr lang="ko-KR" altLang="en-US" sz="1050" b="0" kern="0" spc="0" baseline="0">
                          <a:solidFill>
                            <a:srgbClr val="000000"/>
                          </a:solidFill>
                          <a:effectLst/>
                          <a:ea typeface="맑은 고딕"/>
                        </a:rPr>
                        <a:t> 데이터 상세보기</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126" name="그림 5125"/>
          <p:cNvPicPr>
            <a:picLocks noChangeAspect="1"/>
          </p:cNvPicPr>
          <p:nvPr/>
        </p:nvPicPr>
        <p:blipFill rotWithShape="1">
          <a:blip r:embed="rId4"/>
          <a:stretch>
            <a:fillRect/>
          </a:stretch>
        </p:blipFill>
        <p:spPr>
          <a:xfrm>
            <a:off x="755576" y="1930841"/>
            <a:ext cx="1800200" cy="3586391"/>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7393" cy="4716876"/>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13017">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latin typeface="맑은 고딕"/>
                        </a:rPr>
                        <a:t>ENR-01-01</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 정보 등록</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rPr>
                        <a:t>디바이스 등록</a:t>
                      </a:r>
                      <a:r>
                        <a:rPr lang="ko-KR" altLang="en-US" sz="1050" b="0" kern="0" spc="0" baseline="0">
                          <a:solidFill>
                            <a:srgbClr val="000000"/>
                          </a:solidFill>
                          <a:effectLst/>
                          <a:latin typeface="맑은 고딕"/>
                        </a:rPr>
                        <a:t> 화면</a:t>
                      </a:r>
                    </a:p>
                    <a:p>
                      <a:pPr marL="0" marR="0" indent="0" algn="l" latinLnBrk="1">
                        <a:lnSpc>
                          <a:spcPct val="160000"/>
                        </a:lnSpc>
                        <a:spcBef>
                          <a:spcPts val="0"/>
                        </a:spcBef>
                        <a:spcAft>
                          <a:spcPts val="0"/>
                        </a:spcAft>
                        <a:defRPr/>
                      </a:pPr>
                      <a:r>
                        <a:rPr lang="ko-KR" altLang="en-US" sz="1050" b="0" kern="0" spc="0" baseline="0">
                          <a:solidFill>
                            <a:srgbClr val="000000"/>
                          </a:solidFill>
                          <a:effectLst/>
                          <a:latin typeface="맑은 고딕"/>
                        </a:rPr>
                        <a:t>디바이스 일련번호와 비밀번호를 입력받아 디바이스를 연동</a:t>
                      </a:r>
                      <a:r>
                        <a:rPr lang="en-US" altLang="ko-KR" sz="1050" b="0" kern="0" spc="0" baseline="0">
                          <a:solidFill>
                            <a:srgbClr val="000000"/>
                          </a:solidFill>
                          <a:effectLst/>
                          <a:latin typeface="맑은 고딕"/>
                        </a:rPr>
                        <a:t>.</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 일련번호와 초기 비밀번호를 입력</a:t>
                      </a:r>
                      <a:r>
                        <a:rPr lang="en-US" altLang="ko-KR" sz="1050" b="0" kern="0" spc="0">
                          <a:solidFill>
                            <a:srgbClr val="000000"/>
                          </a:solidFill>
                          <a:effectLst/>
                          <a:ea typeface="맑은 고딕"/>
                        </a:rPr>
                        <a:t>.</a:t>
                      </a:r>
                    </a:p>
                    <a:p>
                      <a:pPr marL="0" marR="0" indent="0" algn="l" latinLnBrk="1">
                        <a:lnSpc>
                          <a:spcPct val="160000"/>
                        </a:lnSpc>
                        <a:spcBef>
                          <a:spcPts val="0"/>
                        </a:spcBef>
                        <a:spcAft>
                          <a:spcPts val="0"/>
                        </a:spcAft>
                        <a:defRPr/>
                      </a:pPr>
                      <a:r>
                        <a:rPr lang="en-US" altLang="ko-KR" sz="1050" b="0" kern="0" spc="0">
                          <a:solidFill>
                            <a:schemeClr val="tx1"/>
                          </a:solidFill>
                          <a:effectLst/>
                          <a:ea typeface="맑은 고딕"/>
                        </a:rPr>
                        <a:t>-&gt;</a:t>
                      </a:r>
                      <a:r>
                        <a:rPr lang="ko-KR" altLang="en-US" sz="1050" b="0" kern="0" spc="0">
                          <a:solidFill>
                            <a:schemeClr val="tx1"/>
                          </a:solidFill>
                          <a:effectLst/>
                          <a:ea typeface="맑은 고딕"/>
                        </a:rPr>
                        <a:t>디바이스 연동 시 비밀번호</a:t>
                      </a:r>
                      <a:r>
                        <a:rPr lang="ko-KR" altLang="en-US" sz="1050" b="0" kern="0" spc="0" baseline="0">
                          <a:solidFill>
                            <a:schemeClr val="tx1"/>
                          </a:solidFill>
                          <a:effectLst/>
                          <a:ea typeface="맑은 고딕"/>
                        </a:rPr>
                        <a:t> </a:t>
                      </a:r>
                      <a:r>
                        <a:rPr lang="ko-KR" altLang="en-US" sz="1050" b="0" kern="0" spc="0">
                          <a:solidFill>
                            <a:schemeClr val="tx1"/>
                          </a:solidFill>
                          <a:effectLst/>
                          <a:ea typeface="맑은 고딕"/>
                        </a:rPr>
                        <a:t>재설정을 요구하는 메시지가 출력됨</a:t>
                      </a:r>
                      <a:r>
                        <a:rPr lang="en-US" altLang="ko-KR" sz="1050" b="0" kern="0" spc="0">
                          <a:solidFill>
                            <a:schemeClr val="tx1"/>
                          </a:solidFill>
                          <a:effectLst/>
                          <a:ea typeface="맑은 고딕"/>
                        </a:rPr>
                        <a:t>.</a:t>
                      </a:r>
                    </a:p>
                    <a:p>
                      <a:pPr marL="0" marR="0" indent="0" algn="l" latinLnBrk="1">
                        <a:lnSpc>
                          <a:spcPct val="160000"/>
                        </a:lnSpc>
                        <a:spcBef>
                          <a:spcPts val="0"/>
                        </a:spcBef>
                        <a:spcAft>
                          <a:spcPts val="0"/>
                        </a:spcAft>
                        <a:defRPr/>
                      </a:pPr>
                      <a:endParaRPr lang="en-US" altLang="ko-KR" sz="1050" b="0" kern="0" spc="0" baseline="0">
                        <a:solidFill>
                          <a:srgbClr val="FF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 비밀번호 입력 조건</a:t>
                      </a: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a:t>
                      </a:r>
                      <a:r>
                        <a:rPr lang="en-US" altLang="ko-KR" sz="1050" b="0" kern="0" spc="0" baseline="0">
                          <a:solidFill>
                            <a:srgbClr val="000000"/>
                          </a:solidFill>
                          <a:effectLst/>
                          <a:ea typeface="맑은 고딕"/>
                        </a:rPr>
                        <a:t> </a:t>
                      </a:r>
                      <a:r>
                        <a:rPr lang="ko-KR" altLang="en-US" sz="1050" b="0" kern="0" spc="0" baseline="0">
                          <a:solidFill>
                            <a:srgbClr val="000000"/>
                          </a:solidFill>
                          <a:effectLst/>
                          <a:ea typeface="맑은 고딕"/>
                        </a:rPr>
                        <a:t>숫자 </a:t>
                      </a:r>
                      <a:r>
                        <a:rPr lang="en-US" altLang="ko-KR" sz="1050" b="0" kern="0" spc="0" baseline="0">
                          <a:solidFill>
                            <a:srgbClr val="000000"/>
                          </a:solidFill>
                          <a:effectLst/>
                          <a:ea typeface="맑은 고딕"/>
                        </a:rPr>
                        <a:t>4</a:t>
                      </a:r>
                      <a:r>
                        <a:rPr lang="ko-KR" altLang="en-US" sz="1050" b="0" kern="0" spc="0" baseline="0">
                          <a:solidFill>
                            <a:srgbClr val="000000"/>
                          </a:solidFill>
                          <a:effectLst/>
                          <a:ea typeface="맑은 고딕"/>
                        </a:rPr>
                        <a:t>자리 이상</a:t>
                      </a:r>
                    </a:p>
                    <a:p>
                      <a:pPr marL="0" marR="0" indent="0" algn="l" latinLnBrk="1">
                        <a:lnSpc>
                          <a:spcPct val="160000"/>
                        </a:lnSpc>
                        <a:spcBef>
                          <a:spcPts val="0"/>
                        </a:spcBef>
                        <a:spcAft>
                          <a:spcPts val="0"/>
                        </a:spcAft>
                        <a:defRPr/>
                      </a:pPr>
                      <a:endParaRPr lang="en-US" altLang="ko-KR" sz="1050" b="0" kern="0" spc="0" baseline="0">
                        <a:solidFill>
                          <a:srgbClr val="000000"/>
                        </a:solidFill>
                        <a:effectLst/>
                        <a:ea typeface="맑은 고딕"/>
                      </a:endParaRPr>
                    </a:p>
                    <a:p>
                      <a:pPr marL="0" marR="0" lvl="0" indent="0" algn="l" defTabSz="914400" rtl="0" eaLnBrk="1" latinLnBrk="1" hangingPunct="1">
                        <a:lnSpc>
                          <a:spcPct val="160000"/>
                        </a:lnSpc>
                        <a:spcBef>
                          <a:spcPts val="0"/>
                        </a:spcBef>
                        <a:spcAft>
                          <a:spcPts val="0"/>
                        </a:spcAft>
                        <a:buClrTx/>
                        <a:buFontTx/>
                        <a:buNone/>
                        <a:defRPr/>
                      </a:pPr>
                      <a:r>
                        <a:rPr lang="ko-KR" altLang="en-US" sz="1050" b="0" kern="0" spc="0" baseline="0">
                          <a:solidFill>
                            <a:srgbClr val="000000"/>
                          </a:solidFill>
                          <a:effectLst/>
                          <a:ea typeface="맑은 고딕"/>
                        </a:rPr>
                        <a:t>연동 완료 메시지가 출력되며 </a:t>
                      </a:r>
                      <a:r>
                        <a:rPr lang="en-US" altLang="ko-KR" sz="1050" b="0" kern="0" spc="0">
                          <a:solidFill>
                            <a:srgbClr val="000000"/>
                          </a:solidFill>
                          <a:effectLst/>
                          <a:latin typeface="+mn-lt"/>
                        </a:rPr>
                        <a:t>ENR-01-02 </a:t>
                      </a:r>
                      <a:r>
                        <a:rPr lang="ko-KR" altLang="en-US" sz="1050" b="0" kern="0" spc="0">
                          <a:solidFill>
                            <a:schemeClr val="tx1"/>
                          </a:solidFill>
                          <a:effectLst/>
                          <a:latin typeface="+mn-lt"/>
                          <a:ea typeface="맑은 고딕"/>
                        </a:rPr>
                        <a:t>로 이동</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∎연결되는 기능</a:t>
                      </a:r>
                    </a:p>
                    <a:p>
                      <a:pPr marL="0" marR="0" indent="0" algn="l" latinLnBrk="1">
                        <a:lnSpc>
                          <a:spcPct val="160000"/>
                        </a:lnSpc>
                        <a:spcBef>
                          <a:spcPts val="0"/>
                        </a:spcBef>
                        <a:spcAft>
                          <a:spcPts val="0"/>
                        </a:spcAft>
                        <a:defRPr/>
                      </a:pPr>
                      <a:r>
                        <a:rPr lang="en-US" altLang="ko-KR" sz="1050" b="0" kern="0" spc="0">
                          <a:solidFill>
                            <a:srgbClr val="000000"/>
                          </a:solidFill>
                          <a:effectLst/>
                          <a:latin typeface="맑은 고딕"/>
                        </a:rPr>
                        <a:t>: </a:t>
                      </a:r>
                      <a:r>
                        <a:rPr lang="ko-KR" altLang="en-US" sz="1050" b="0" kern="0" spc="0">
                          <a:solidFill>
                            <a:srgbClr val="000000"/>
                          </a:solidFill>
                          <a:effectLst/>
                          <a:latin typeface="+mn-lt"/>
                          <a:ea typeface="맑은 고딕"/>
                        </a:rPr>
                        <a:t>디바이스 등록 시 </a:t>
                      </a:r>
                      <a:r>
                        <a:rPr lang="en-US" altLang="ko-KR" sz="1050" b="0" kern="0" spc="0">
                          <a:solidFill>
                            <a:srgbClr val="000000"/>
                          </a:solidFill>
                          <a:effectLst/>
                          <a:latin typeface="+mn-lt"/>
                          <a:ea typeface="맑은 고딕"/>
                        </a:rPr>
                        <a:t>DB</a:t>
                      </a:r>
                      <a:r>
                        <a:rPr lang="en-US" altLang="ko-KR" sz="1050" b="0" kern="0" spc="0" baseline="0">
                          <a:solidFill>
                            <a:srgbClr val="000000"/>
                          </a:solidFill>
                          <a:effectLst/>
                          <a:latin typeface="+mn-lt"/>
                          <a:ea typeface="맑은 고딕"/>
                        </a:rPr>
                        <a:t> LOGIN</a:t>
                      </a:r>
                      <a:endParaRPr lang="ko-KR" altLang="en-US" sz="1050" b="0" kern="0" spc="0">
                        <a:solidFill>
                          <a:srgbClr val="000000"/>
                        </a:solidFill>
                        <a:effectLst/>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ko-KR" altLang="en-US" sz="1050" b="0" kern="0" spc="0">
                          <a:solidFill>
                            <a:srgbClr val="000000"/>
                          </a:solidFill>
                          <a:effectLst/>
                          <a:ea typeface="맑은 고딕"/>
                        </a:rPr>
                        <a:t>디바이스 연동</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33" name="그림 32"/>
          <p:cNvPicPr>
            <a:picLocks noChangeAspect="1"/>
          </p:cNvPicPr>
          <p:nvPr/>
        </p:nvPicPr>
        <p:blipFill rotWithShape="1">
          <a:blip r:embed="rId4"/>
          <a:stretch>
            <a:fillRect/>
          </a:stretch>
        </p:blipFill>
        <p:spPr>
          <a:xfrm>
            <a:off x="755576" y="1930841"/>
            <a:ext cx="1800199" cy="3586390"/>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2888"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08512">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latin typeface="맑은 고딕"/>
                        </a:rPr>
                        <a:t>ENR-01-02</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대상자 프로필 정보 등록</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 연동 후 등록 완료를 위해서 대상자 프로필 정보 입력</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∎필요한</a:t>
                      </a:r>
                      <a:r>
                        <a:rPr lang="ko-KR" altLang="en-US" sz="1050" b="0" kern="0" spc="0" baseline="0">
                          <a:solidFill>
                            <a:srgbClr val="000000"/>
                          </a:solidFill>
                          <a:effectLst/>
                          <a:ea typeface="맑은 고딕"/>
                        </a:rPr>
                        <a:t> 정보와 입력 조건</a:t>
                      </a: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1)</a:t>
                      </a:r>
                      <a:r>
                        <a:rPr lang="ko-KR" altLang="en-US" sz="1050" b="0" kern="0" spc="0">
                          <a:solidFill>
                            <a:srgbClr val="000000"/>
                          </a:solidFill>
                          <a:effectLst/>
                          <a:ea typeface="맑은 고딕"/>
                        </a:rPr>
                        <a:t> 이름 </a:t>
                      </a:r>
                      <a:r>
                        <a:rPr lang="en-US" altLang="ko-KR" sz="1050" b="0" kern="0" spc="0">
                          <a:solidFill>
                            <a:srgbClr val="000000"/>
                          </a:solidFill>
                          <a:effectLst/>
                          <a:ea typeface="맑은 고딕"/>
                        </a:rPr>
                        <a:t>–</a:t>
                      </a:r>
                      <a:r>
                        <a:rPr lang="en-US" altLang="ko-KR" sz="1050" b="0" kern="0" spc="0" baseline="0">
                          <a:solidFill>
                            <a:srgbClr val="000000"/>
                          </a:solidFill>
                          <a:effectLst/>
                          <a:ea typeface="맑은 고딕"/>
                        </a:rPr>
                        <a:t> </a:t>
                      </a:r>
                      <a:r>
                        <a:rPr lang="ko-KR" altLang="en-US" sz="1050" b="0" kern="0" spc="0" baseline="0">
                          <a:solidFill>
                            <a:srgbClr val="000000"/>
                          </a:solidFill>
                          <a:effectLst/>
                          <a:ea typeface="맑은 고딕"/>
                        </a:rPr>
                        <a:t>한글과 영어만 입력</a:t>
                      </a:r>
                      <a:r>
                        <a:rPr lang="ko-KR" altLang="en-US" sz="1050" b="0" kern="0" spc="0">
                          <a:solidFill>
                            <a:srgbClr val="000000"/>
                          </a:solidFill>
                          <a:effectLst/>
                          <a:ea typeface="맑은 고딕"/>
                        </a:rPr>
                        <a:t/>
                      </a:r>
                      <a:br>
                        <a:rPr lang="ko-KR" altLang="en-US" sz="1050" b="0" kern="0" spc="0">
                          <a:solidFill>
                            <a:srgbClr val="000000"/>
                          </a:solidFill>
                          <a:effectLst/>
                          <a:ea typeface="맑은 고딕"/>
                        </a:rPr>
                      </a:br>
                      <a:r>
                        <a:rPr lang="en-US" altLang="ko-KR" sz="1050" b="0" kern="0" spc="0">
                          <a:solidFill>
                            <a:srgbClr val="000000"/>
                          </a:solidFill>
                          <a:effectLst/>
                          <a:ea typeface="맑은 고딕"/>
                        </a:rPr>
                        <a:t>2) </a:t>
                      </a:r>
                      <a:r>
                        <a:rPr lang="ko-KR" altLang="en-US" sz="1050" b="0" kern="0" spc="0">
                          <a:solidFill>
                            <a:srgbClr val="000000"/>
                          </a:solidFill>
                          <a:effectLst/>
                          <a:ea typeface="맑은 고딕"/>
                        </a:rPr>
                        <a:t>나이</a:t>
                      </a:r>
                      <a:r>
                        <a:rPr lang="en-US" altLang="ko-KR" sz="1050" b="0" kern="0" spc="0" baseline="0">
                          <a:solidFill>
                            <a:srgbClr val="000000"/>
                          </a:solidFill>
                          <a:effectLst/>
                          <a:ea typeface="맑은 고딕"/>
                        </a:rPr>
                        <a:t> – </a:t>
                      </a:r>
                      <a:r>
                        <a:rPr lang="ko-KR" altLang="en-US" sz="1050" b="0" kern="0" spc="0" baseline="0">
                          <a:solidFill>
                            <a:srgbClr val="000000"/>
                          </a:solidFill>
                          <a:effectLst/>
                          <a:ea typeface="맑은 고딕"/>
                        </a:rPr>
                        <a:t>숫자만 입력</a:t>
                      </a:r>
                    </a:p>
                    <a:p>
                      <a:pPr marL="0" marR="0" indent="0" algn="l" latinLnBrk="1">
                        <a:lnSpc>
                          <a:spcPct val="160000"/>
                        </a:lnSpc>
                        <a:spcBef>
                          <a:spcPts val="0"/>
                        </a:spcBef>
                        <a:spcAft>
                          <a:spcPts val="0"/>
                        </a:spcAft>
                        <a:defRPr/>
                      </a:pPr>
                      <a:r>
                        <a:rPr lang="en-US" altLang="ko-KR" sz="1050" b="0" kern="0" spc="0" baseline="0">
                          <a:solidFill>
                            <a:srgbClr val="000000"/>
                          </a:solidFill>
                          <a:effectLst/>
                          <a:ea typeface="맑은 고딕"/>
                        </a:rPr>
                        <a:t>3) </a:t>
                      </a:r>
                      <a:r>
                        <a:rPr lang="ko-KR" altLang="en-US" sz="1050" b="0" kern="0" spc="0" baseline="0">
                          <a:solidFill>
                            <a:srgbClr val="000000"/>
                          </a:solidFill>
                          <a:effectLst/>
                          <a:ea typeface="맑은 고딕"/>
                        </a:rPr>
                        <a:t>거주지</a:t>
                      </a:r>
                      <a:r>
                        <a:rPr lang="ko-KR" altLang="en-US" sz="1050" b="0" kern="0" spc="0">
                          <a:solidFill>
                            <a:srgbClr val="000000"/>
                          </a:solidFill>
                          <a:effectLst/>
                          <a:ea typeface="맑은 고딕"/>
                        </a:rPr>
                        <a:t/>
                      </a:r>
                      <a:br>
                        <a:rPr lang="ko-KR" altLang="en-US" sz="1050" b="0" kern="0" spc="0">
                          <a:solidFill>
                            <a:srgbClr val="000000"/>
                          </a:solidFill>
                          <a:effectLst/>
                          <a:ea typeface="맑은 고딕"/>
                        </a:rPr>
                      </a:br>
                      <a:endParaRPr lang="ko-KR" altLang="en-US" sz="1050" b="0" kern="0" spc="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∎메시지 출력 및 기능 </a:t>
                      </a: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a:t>
                      </a:r>
                      <a:r>
                        <a:rPr lang="ko-KR" altLang="en-US" sz="1050" b="0" kern="0" spc="0">
                          <a:solidFill>
                            <a:srgbClr val="000000"/>
                          </a:solidFill>
                          <a:effectLst/>
                          <a:ea typeface="맑은 고딕"/>
                        </a:rPr>
                        <a:t> 거부입력조건에 벗어날 시 경고메시지 출력 및 등록 거부</a:t>
                      </a: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a:t>
                      </a:r>
                      <a:r>
                        <a:rPr lang="ko-KR" altLang="en-US" sz="1050" b="0" kern="0" spc="0">
                          <a:solidFill>
                            <a:srgbClr val="000000"/>
                          </a:solidFill>
                          <a:effectLst/>
                          <a:ea typeface="맑은 고딕"/>
                        </a:rPr>
                        <a:t> 위의 </a:t>
                      </a:r>
                      <a:r>
                        <a:rPr lang="en-US" altLang="ko-KR" sz="1050" b="0" kern="0" spc="0">
                          <a:solidFill>
                            <a:srgbClr val="000000"/>
                          </a:solidFill>
                          <a:effectLst/>
                          <a:ea typeface="맑은 고딕"/>
                        </a:rPr>
                        <a:t>3</a:t>
                      </a:r>
                      <a:r>
                        <a:rPr lang="ko-KR" altLang="en-US" sz="1050" b="0" kern="0" spc="0">
                          <a:solidFill>
                            <a:srgbClr val="000000"/>
                          </a:solidFill>
                          <a:effectLst/>
                          <a:ea typeface="맑은 고딕"/>
                        </a:rPr>
                        <a:t>개</a:t>
                      </a:r>
                      <a:r>
                        <a:rPr lang="ko-KR" altLang="en-US" sz="1050" b="0" kern="0" spc="0" baseline="0">
                          <a:solidFill>
                            <a:srgbClr val="000000"/>
                          </a:solidFill>
                          <a:effectLst/>
                          <a:ea typeface="맑은 고딕"/>
                        </a:rPr>
                        <a:t> 중 </a:t>
                      </a:r>
                      <a:r>
                        <a:rPr lang="en-US" altLang="ko-KR" sz="1050" b="0" kern="0" spc="0" baseline="0">
                          <a:solidFill>
                            <a:srgbClr val="000000"/>
                          </a:solidFill>
                          <a:effectLst/>
                          <a:ea typeface="맑은 고딕"/>
                        </a:rPr>
                        <a:t>1</a:t>
                      </a:r>
                      <a:r>
                        <a:rPr lang="ko-KR" altLang="en-US" sz="1050" b="0" kern="0" spc="0" baseline="0">
                          <a:solidFill>
                            <a:srgbClr val="000000"/>
                          </a:solidFill>
                          <a:effectLst/>
                          <a:ea typeface="맑은 고딕"/>
                        </a:rPr>
                        <a:t>개만 작성하지 않아도 등록 거부</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 연동 후 등록을 위한 절차</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ko-KR" altLang="en-US" sz="1050" b="0" kern="0" spc="0">
                          <a:solidFill>
                            <a:srgbClr val="000000"/>
                          </a:solidFill>
                          <a:effectLst/>
                          <a:ea typeface="맑은 고딕"/>
                        </a:rPr>
                        <a:t>대상자 프로필 정보를 디바이스에 연결</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33" name="그림 32"/>
          <p:cNvPicPr>
            <a:picLocks noChangeAspect="1"/>
          </p:cNvPicPr>
          <p:nvPr/>
        </p:nvPicPr>
        <p:blipFill rotWithShape="1">
          <a:blip r:embed="rId4"/>
          <a:stretch>
            <a:fillRect/>
          </a:stretch>
        </p:blipFill>
        <p:spPr>
          <a:xfrm>
            <a:off x="742944" y="1905676"/>
            <a:ext cx="1812831" cy="3611556"/>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2888" cy="4832296"/>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08512">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latin typeface="맑은 고딕"/>
                        </a:rPr>
                        <a:t>EDIT-01-01</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a:t>
                      </a:r>
                      <a:r>
                        <a:rPr lang="en-US" altLang="ko-KR" sz="1050" b="0" kern="0" spc="0">
                          <a:solidFill>
                            <a:srgbClr val="000000"/>
                          </a:solidFill>
                          <a:effectLst/>
                          <a:ea typeface="맑은 고딕"/>
                        </a:rPr>
                        <a:t> Password</a:t>
                      </a:r>
                      <a:r>
                        <a:rPr lang="ko-KR" altLang="en-US" sz="1050" b="0" kern="0" spc="0">
                          <a:solidFill>
                            <a:srgbClr val="000000"/>
                          </a:solidFill>
                          <a:effectLst/>
                          <a:ea typeface="맑은 고딕"/>
                        </a:rPr>
                        <a:t> 변경</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ea typeface="+mn-ea"/>
                        </a:rPr>
                        <a:t>디바이스의 비밀번호 변경 가능</a:t>
                      </a:r>
                      <a:endParaRPr lang="ko-KR" altLang="en-US" sz="1050" b="0" kern="0" spc="0">
                        <a:solidFill>
                          <a:srgbClr val="000000"/>
                        </a:solidFill>
                        <a:latin typeface="맑은 고딕"/>
                        <a:ea typeface="+mn-ea"/>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∎필수 입력칸</a:t>
                      </a:r>
                    </a:p>
                    <a:p>
                      <a:pPr marL="0" marR="0" indent="0" algn="l" latinLnBrk="1">
                        <a:lnSpc>
                          <a:spcPct val="160000"/>
                        </a:lnSpc>
                        <a:spcBef>
                          <a:spcPts val="0"/>
                        </a:spcBef>
                        <a:spcAft>
                          <a:spcPts val="0"/>
                        </a:spcAft>
                        <a:buFontTx/>
                        <a:buNone/>
                        <a:defRPr/>
                      </a:pPr>
                      <a:r>
                        <a:rPr lang="en-US" altLang="ko-KR" sz="1050" b="0" kern="0" spc="0">
                          <a:solidFill>
                            <a:srgbClr val="000000"/>
                          </a:solidFill>
                          <a:effectLst/>
                          <a:ea typeface="맑은 고딕"/>
                        </a:rPr>
                        <a:t>1) </a:t>
                      </a:r>
                      <a:r>
                        <a:rPr lang="ko-KR" altLang="en-US" sz="1050" b="0" kern="0" spc="0">
                          <a:solidFill>
                            <a:srgbClr val="000000"/>
                          </a:solidFill>
                          <a:effectLst/>
                          <a:ea typeface="맑은 고딕"/>
                        </a:rPr>
                        <a:t>디바이스의 현재 비밀번호를 입력하는 칸</a:t>
                      </a:r>
                      <a:r>
                        <a:rPr lang="en-US" altLang="ko-KR" sz="1050" b="0" kern="0" spc="0">
                          <a:solidFill>
                            <a:srgbClr val="000000"/>
                          </a:solidFill>
                          <a:effectLst/>
                          <a:ea typeface="맑은 고딕"/>
                        </a:rPr>
                        <a:t/>
                      </a:r>
                      <a:br>
                        <a:rPr lang="en-US" altLang="ko-KR" sz="1050" b="0" kern="0" spc="0">
                          <a:solidFill>
                            <a:srgbClr val="000000"/>
                          </a:solidFill>
                          <a:effectLst/>
                          <a:ea typeface="맑은 고딕"/>
                        </a:rPr>
                      </a:br>
                      <a:r>
                        <a:rPr lang="en-US" altLang="ko-KR" sz="1050" b="0" kern="0" spc="0">
                          <a:solidFill>
                            <a:srgbClr val="000000"/>
                          </a:solidFill>
                          <a:effectLst/>
                          <a:ea typeface="맑은 고딕"/>
                        </a:rPr>
                        <a:t>2) </a:t>
                      </a:r>
                      <a:r>
                        <a:rPr lang="ko-KR" altLang="en-US" sz="1050" b="0" kern="0" spc="0">
                          <a:solidFill>
                            <a:srgbClr val="000000"/>
                          </a:solidFill>
                          <a:effectLst/>
                          <a:ea typeface="맑은 고딕"/>
                        </a:rPr>
                        <a:t>새로운 비밀번호를 입력하는 칸</a:t>
                      </a:r>
                      <a:r>
                        <a:rPr lang="en-US" altLang="ko-KR" sz="1050" b="0" kern="0" spc="0" baseline="0">
                          <a:solidFill>
                            <a:srgbClr val="000000"/>
                          </a:solidFill>
                          <a:effectLst/>
                          <a:ea typeface="맑은 고딕"/>
                        </a:rPr>
                        <a:t/>
                      </a:r>
                      <a:br>
                        <a:rPr lang="en-US" altLang="ko-KR" sz="1050" b="0" kern="0" spc="0" baseline="0">
                          <a:solidFill>
                            <a:srgbClr val="000000"/>
                          </a:solidFill>
                          <a:effectLst/>
                          <a:ea typeface="맑은 고딕"/>
                        </a:rPr>
                      </a:br>
                      <a:r>
                        <a:rPr lang="en-US" altLang="ko-KR" sz="1050" b="0" kern="0" spc="0" baseline="0">
                          <a:solidFill>
                            <a:srgbClr val="000000"/>
                          </a:solidFill>
                          <a:effectLst/>
                          <a:ea typeface="맑은 고딕"/>
                        </a:rPr>
                        <a:t>3) </a:t>
                      </a:r>
                      <a:r>
                        <a:rPr lang="ko-KR" altLang="en-US" sz="1050" b="0" kern="0" spc="0" baseline="0">
                          <a:solidFill>
                            <a:srgbClr val="000000"/>
                          </a:solidFill>
                          <a:effectLst/>
                          <a:ea typeface="맑은 고딕"/>
                        </a:rPr>
                        <a:t>새로운 비밀번호를 재입력하여 확인하는 칸</a:t>
                      </a:r>
                    </a:p>
                    <a:p>
                      <a:pPr marL="0" marR="0" lvl="0" indent="0" algn="l" defTabSz="914400" rtl="0" eaLnBrk="1" latinLnBrk="1" hangingPunct="1">
                        <a:lnSpc>
                          <a:spcPct val="160000"/>
                        </a:lnSpc>
                        <a:spcBef>
                          <a:spcPts val="0"/>
                        </a:spcBef>
                        <a:spcAft>
                          <a:spcPts val="0"/>
                        </a:spcAft>
                        <a:buClrTx/>
                        <a:buFontTx/>
                        <a:buNone/>
                        <a:defRPr/>
                      </a:pPr>
                      <a:endParaRPr lang="en-US" altLang="ko-KR" sz="1050" b="0" kern="0" spc="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∎비밀번호는 보안성을 위해 특정 문자로 보여짐</a:t>
                      </a:r>
                      <a:r>
                        <a:rPr lang="en-US" altLang="ko-KR" sz="1050" b="0" kern="0" spc="0">
                          <a:solidFill>
                            <a:srgbClr val="000000"/>
                          </a:solidFill>
                          <a:effectLst/>
                          <a:ea typeface="맑은 고딕"/>
                        </a:rPr>
                        <a:t>.</a:t>
                      </a:r>
                    </a:p>
                    <a:p>
                      <a:pPr marL="0" marR="0" indent="0" algn="l" latinLnBrk="1">
                        <a:lnSpc>
                          <a:spcPct val="160000"/>
                        </a:lnSpc>
                        <a:spcBef>
                          <a:spcPts val="0"/>
                        </a:spcBef>
                        <a:spcAft>
                          <a:spcPts val="0"/>
                        </a:spcAft>
                        <a:buFontTx/>
                        <a:buNone/>
                        <a:defRPr/>
                      </a:pPr>
                      <a:endParaRPr lang="en-US" altLang="ko-KR" sz="1050" b="0" kern="0" spc="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∎메시지 출력 및 기능 거부</a:t>
                      </a:r>
                    </a:p>
                    <a:p>
                      <a:pPr marL="0" marR="0" indent="0" algn="l" latinLnBrk="1">
                        <a:lnSpc>
                          <a:spcPct val="160000"/>
                        </a:lnSpc>
                        <a:spcBef>
                          <a:spcPts val="0"/>
                        </a:spcBef>
                        <a:spcAft>
                          <a:spcPts val="0"/>
                        </a:spcAft>
                        <a:buFontTx/>
                        <a:buNone/>
                        <a:defRPr/>
                      </a:pPr>
                      <a:r>
                        <a:rPr lang="en-US" altLang="ko-KR" sz="1050" b="0" kern="0" spc="0">
                          <a:solidFill>
                            <a:srgbClr val="000000"/>
                          </a:solidFill>
                          <a:effectLst/>
                          <a:ea typeface="맑은 고딕"/>
                        </a:rPr>
                        <a:t>-</a:t>
                      </a:r>
                      <a:r>
                        <a:rPr lang="en-US" altLang="ko-KR" sz="1050" b="0" kern="0" spc="0" baseline="0">
                          <a:solidFill>
                            <a:srgbClr val="000000"/>
                          </a:solidFill>
                          <a:effectLst/>
                          <a:ea typeface="맑은 고딕"/>
                        </a:rPr>
                        <a:t> </a:t>
                      </a:r>
                      <a:r>
                        <a:rPr lang="ko-KR" altLang="en-US" sz="1050" b="0" kern="0" spc="0">
                          <a:solidFill>
                            <a:srgbClr val="000000"/>
                          </a:solidFill>
                          <a:effectLst/>
                          <a:ea typeface="맑은 고딕"/>
                        </a:rPr>
                        <a:t>디바이스의</a:t>
                      </a:r>
                      <a:r>
                        <a:rPr lang="ko-KR" altLang="en-US" sz="1050" b="0" kern="0" spc="0" baseline="0">
                          <a:solidFill>
                            <a:srgbClr val="000000"/>
                          </a:solidFill>
                          <a:effectLst/>
                          <a:ea typeface="맑은 고딕"/>
                        </a:rPr>
                        <a:t> 현재 비밀번호가 틀리면 오류메시지 출력 및 변경 거부</a:t>
                      </a:r>
                    </a:p>
                    <a:p>
                      <a:pPr marL="0" marR="0" lvl="0" indent="0" algn="l" defTabSz="914400" rtl="0" eaLnBrk="1" latinLnBrk="1" hangingPunct="1">
                        <a:lnSpc>
                          <a:spcPct val="160000"/>
                        </a:lnSpc>
                        <a:spcBef>
                          <a:spcPts val="0"/>
                        </a:spcBef>
                        <a:spcAft>
                          <a:spcPts val="0"/>
                        </a:spcAft>
                        <a:buClrTx/>
                        <a:buFontTx/>
                        <a:buNone/>
                        <a:defRPr/>
                      </a:pPr>
                      <a:r>
                        <a:rPr lang="en-US" altLang="ko-KR" sz="1050" b="0" kern="0" spc="0">
                          <a:solidFill>
                            <a:srgbClr val="000000"/>
                          </a:solidFill>
                          <a:effectLst/>
                          <a:ea typeface="맑은 고딕"/>
                        </a:rPr>
                        <a:t>-</a:t>
                      </a:r>
                      <a:r>
                        <a:rPr lang="en-US" altLang="ko-KR" sz="1050" b="0" kern="0" spc="0" baseline="0">
                          <a:solidFill>
                            <a:srgbClr val="000000"/>
                          </a:solidFill>
                          <a:effectLst/>
                          <a:ea typeface="맑은 고딕"/>
                        </a:rPr>
                        <a:t> </a:t>
                      </a:r>
                      <a:r>
                        <a:rPr lang="en-US" altLang="ko-KR" sz="1050" b="0" kern="0" spc="0">
                          <a:solidFill>
                            <a:srgbClr val="000000"/>
                          </a:solidFill>
                          <a:effectLst/>
                          <a:ea typeface="맑은 고딕"/>
                        </a:rPr>
                        <a:t>2)</a:t>
                      </a:r>
                      <a:r>
                        <a:rPr lang="ko-KR" altLang="en-US" sz="1050" b="0" kern="0" spc="0">
                          <a:solidFill>
                            <a:srgbClr val="000000"/>
                          </a:solidFill>
                          <a:effectLst/>
                          <a:ea typeface="맑은 고딕"/>
                        </a:rPr>
                        <a:t>와 </a:t>
                      </a:r>
                      <a:r>
                        <a:rPr lang="en-US" altLang="ko-KR" sz="1050" b="0" kern="0" spc="0">
                          <a:solidFill>
                            <a:srgbClr val="000000"/>
                          </a:solidFill>
                          <a:effectLst/>
                          <a:ea typeface="맑은 고딕"/>
                        </a:rPr>
                        <a:t>3)</a:t>
                      </a:r>
                      <a:r>
                        <a:rPr lang="ko-KR" altLang="en-US" sz="1050" b="0" kern="0" spc="0">
                          <a:solidFill>
                            <a:srgbClr val="000000"/>
                          </a:solidFill>
                          <a:effectLst/>
                          <a:ea typeface="맑은 고딕"/>
                        </a:rPr>
                        <a:t>의 내용이 다를 경우</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오류메시지 출력 및 변경 거부</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a:t>
                      </a:r>
                      <a:r>
                        <a:rPr lang="ko-KR" altLang="en-US" sz="1050" b="0" kern="0" spc="0" baseline="0">
                          <a:solidFill>
                            <a:srgbClr val="000000"/>
                          </a:solidFill>
                          <a:effectLst/>
                          <a:ea typeface="맑은 고딕"/>
                        </a:rPr>
                        <a:t> 테이블</a:t>
                      </a:r>
                      <a:r>
                        <a:rPr lang="en-US" altLang="ko-KR" sz="1050" b="0" kern="0" spc="0">
                          <a:solidFill>
                            <a:srgbClr val="000000"/>
                          </a:solidFill>
                          <a:effectLst/>
                          <a:ea typeface="맑은 고딕"/>
                        </a:rPr>
                        <a:t> update</a:t>
                      </a:r>
                      <a:endParaRPr lang="ko-KR" altLang="en-US" sz="1050" b="0" kern="0" spc="0">
                        <a:solidFill>
                          <a:srgbClr val="000000"/>
                        </a:solidFill>
                        <a:effectLst/>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ko-KR" altLang="en-US" sz="1050" b="0" kern="0" spc="0">
                          <a:solidFill>
                            <a:srgbClr val="000000"/>
                          </a:solidFill>
                          <a:effectLst/>
                          <a:ea typeface="맑은 고딕"/>
                        </a:rPr>
                        <a:t>디바이스 비밀번호 업데이트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127" name="그림 5126"/>
          <p:cNvPicPr>
            <a:picLocks noChangeAspect="1"/>
          </p:cNvPicPr>
          <p:nvPr/>
        </p:nvPicPr>
        <p:blipFill rotWithShape="1">
          <a:blip r:embed="rId4"/>
          <a:stretch>
            <a:fillRect/>
          </a:stretch>
        </p:blipFill>
        <p:spPr>
          <a:xfrm>
            <a:off x="748544" y="1916832"/>
            <a:ext cx="1807231" cy="3600400"/>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2888"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08512">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latin typeface="맑은 고딕"/>
                        </a:rPr>
                        <a:t>EDIT-01-02</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대상자 프로필 정보 변경</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 대상자 프로필 정보를</a:t>
                      </a:r>
                      <a:r>
                        <a:rPr lang="ko-KR" altLang="en-US" sz="1050" b="0" kern="0" spc="0" baseline="0">
                          <a:solidFill>
                            <a:srgbClr val="000000"/>
                          </a:solidFill>
                          <a:effectLst/>
                          <a:ea typeface="맑은 고딕"/>
                        </a:rPr>
                        <a:t> 수정</a:t>
                      </a:r>
                      <a:endParaRPr lang="en-US" altLang="ko-KR" sz="1050" b="0" kern="0" spc="0" baseline="0">
                        <a:solidFill>
                          <a:srgbClr val="000000"/>
                        </a:solidFill>
                        <a:effectLst/>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∎현재 디바이스의 비밀번호를 입력하여야 접근 가능</a:t>
                      </a:r>
                      <a:r>
                        <a:rPr lang="en-US" altLang="ko-KR" sz="1050" b="0" kern="0" spc="0">
                          <a:solidFill>
                            <a:srgbClr val="000000"/>
                          </a:solidFill>
                          <a:effectLst/>
                          <a:ea typeface="맑은 고딕"/>
                        </a:rPr>
                        <a:t/>
                      </a:r>
                      <a:br>
                        <a:rPr lang="en-US" altLang="ko-KR" sz="1050" b="0" kern="0" spc="0">
                          <a:solidFill>
                            <a:srgbClr val="000000"/>
                          </a:solidFill>
                          <a:effectLst/>
                          <a:ea typeface="맑은 고딕"/>
                        </a:rPr>
                      </a:br>
                      <a:r>
                        <a:rPr lang="en-US" altLang="ko-KR" sz="1050" b="0" kern="0" spc="0">
                          <a:solidFill>
                            <a:srgbClr val="000000"/>
                          </a:solidFill>
                          <a:effectLst/>
                          <a:ea typeface="맑은 고딕"/>
                        </a:rPr>
                        <a:t>1) </a:t>
                      </a:r>
                      <a:r>
                        <a:rPr lang="ko-KR" altLang="en-US" sz="1050" b="0" kern="0" spc="0">
                          <a:solidFill>
                            <a:srgbClr val="000000"/>
                          </a:solidFill>
                          <a:effectLst/>
                          <a:ea typeface="맑은 고딕"/>
                        </a:rPr>
                        <a:t>디바이스의 비밀번호를 입력하여 접근 시도</a:t>
                      </a:r>
                      <a:r>
                        <a:rPr lang="en-US" altLang="ko-KR" sz="1050" b="0" kern="0" spc="0">
                          <a:solidFill>
                            <a:srgbClr val="000000"/>
                          </a:solidFill>
                          <a:effectLst/>
                          <a:ea typeface="맑은 고딕"/>
                        </a:rPr>
                        <a:t/>
                      </a:r>
                      <a:br>
                        <a:rPr lang="en-US" altLang="ko-KR" sz="1050" b="0" kern="0" spc="0">
                          <a:solidFill>
                            <a:srgbClr val="000000"/>
                          </a:solidFill>
                          <a:effectLst/>
                          <a:ea typeface="맑은 고딕"/>
                        </a:rPr>
                      </a:br>
                      <a:r>
                        <a:rPr lang="en-US" altLang="ko-KR" sz="1050" b="0" kern="0" spc="0">
                          <a:solidFill>
                            <a:srgbClr val="000000"/>
                          </a:solidFill>
                          <a:effectLst/>
                          <a:ea typeface="맑은 고딕"/>
                        </a:rPr>
                        <a:t>2) </a:t>
                      </a:r>
                      <a:r>
                        <a:rPr lang="ko-KR" altLang="en-US" sz="1050" b="0" kern="0" spc="0" baseline="0">
                          <a:solidFill>
                            <a:srgbClr val="000000"/>
                          </a:solidFill>
                          <a:effectLst/>
                          <a:ea typeface="맑은 고딕"/>
                        </a:rPr>
                        <a:t>기존에 등록되어 있던 프로필 정보가 입력된 입력란이 나타남</a:t>
                      </a:r>
                      <a:r>
                        <a:rPr lang="en-US" altLang="ko-KR" sz="1050" b="0" kern="0" spc="0" baseline="0">
                          <a:solidFill>
                            <a:srgbClr val="000000"/>
                          </a:solidFill>
                          <a:effectLst/>
                          <a:ea typeface="맑은 고딕"/>
                        </a:rPr>
                        <a:t>.</a:t>
                      </a:r>
                      <a:br>
                        <a:rPr lang="en-US" altLang="ko-KR" sz="1050" b="0" kern="0" spc="0" baseline="0">
                          <a:solidFill>
                            <a:srgbClr val="000000"/>
                          </a:solidFill>
                          <a:effectLst/>
                          <a:ea typeface="맑은 고딕"/>
                        </a:rPr>
                      </a:br>
                      <a:r>
                        <a:rPr lang="en-US" altLang="ko-KR" sz="1050" b="0" kern="0" spc="0" baseline="0">
                          <a:solidFill>
                            <a:srgbClr val="000000"/>
                          </a:solidFill>
                          <a:effectLst/>
                          <a:ea typeface="맑은 고딕"/>
                        </a:rPr>
                        <a:t>3) </a:t>
                      </a:r>
                      <a:r>
                        <a:rPr lang="ko-KR" altLang="en-US" sz="1050" b="0" kern="0" spc="0" baseline="0">
                          <a:solidFill>
                            <a:srgbClr val="000000"/>
                          </a:solidFill>
                          <a:effectLst/>
                          <a:ea typeface="맑은 고딕"/>
                        </a:rPr>
                        <a:t>입력란의 정보를 수정 후 </a:t>
                      </a:r>
                      <a:r>
                        <a:rPr lang="en-US" altLang="ko-KR" sz="1050" b="0" kern="0" spc="0" baseline="0">
                          <a:solidFill>
                            <a:srgbClr val="000000"/>
                          </a:solidFill>
                          <a:effectLst/>
                          <a:ea typeface="맑은 고딕"/>
                        </a:rPr>
                        <a:t>[</a:t>
                      </a:r>
                      <a:r>
                        <a:rPr lang="ko-KR" altLang="en-US" sz="1050" b="0" kern="0" spc="0" baseline="0">
                          <a:solidFill>
                            <a:srgbClr val="000000"/>
                          </a:solidFill>
                          <a:effectLst/>
                          <a:ea typeface="맑은 고딕"/>
                        </a:rPr>
                        <a:t>저장</a:t>
                      </a:r>
                      <a:r>
                        <a:rPr lang="en-US" altLang="ko-KR" sz="1050" b="0" kern="0" spc="0" baseline="0">
                          <a:solidFill>
                            <a:srgbClr val="000000"/>
                          </a:solidFill>
                          <a:effectLst/>
                          <a:ea typeface="맑은 고딕"/>
                        </a:rPr>
                        <a:t>] </a:t>
                      </a:r>
                      <a:r>
                        <a:rPr lang="ko-KR" altLang="en-US" sz="1050" b="0" kern="0" spc="0" baseline="0">
                          <a:solidFill>
                            <a:srgbClr val="000000"/>
                          </a:solidFill>
                          <a:effectLst/>
                          <a:ea typeface="맑은 고딕"/>
                        </a:rPr>
                        <a:t>버튼을 누르면 수정이 완료</a:t>
                      </a:r>
                    </a:p>
                    <a:p>
                      <a:pPr marL="0" marR="0" indent="0" algn="l" latinLnBrk="1">
                        <a:lnSpc>
                          <a:spcPct val="160000"/>
                        </a:lnSpc>
                        <a:spcBef>
                          <a:spcPts val="0"/>
                        </a:spcBef>
                        <a:spcAft>
                          <a:spcPts val="0"/>
                        </a:spcAft>
                        <a:buFontTx/>
                        <a:buNone/>
                        <a:defRPr/>
                      </a:pPr>
                      <a:endParaRPr lang="en-US" altLang="ko-KR" sz="1050" b="0" kern="0" spc="0">
                        <a:solidFill>
                          <a:srgbClr val="000000"/>
                        </a:solidFill>
                        <a:effectLst/>
                        <a:ea typeface="맑은 고딕"/>
                      </a:endParaRPr>
                    </a:p>
                    <a:p>
                      <a:pPr marL="0" marR="0" indent="0" algn="l" latinLnBrk="1">
                        <a:lnSpc>
                          <a:spcPct val="160000"/>
                        </a:lnSpc>
                        <a:spcBef>
                          <a:spcPts val="0"/>
                        </a:spcBef>
                        <a:spcAft>
                          <a:spcPts val="0"/>
                        </a:spcAft>
                        <a:buFontTx/>
                        <a:buNone/>
                        <a:defRPr/>
                      </a:pPr>
                      <a:r>
                        <a:rPr lang="ko-KR" altLang="en-US" sz="1050" b="0" kern="0" spc="0">
                          <a:solidFill>
                            <a:srgbClr val="000000"/>
                          </a:solidFill>
                          <a:effectLst/>
                          <a:ea typeface="맑은 고딕"/>
                        </a:rPr>
                        <a:t>∎디바이스의</a:t>
                      </a:r>
                      <a:r>
                        <a:rPr lang="ko-KR" altLang="en-US" sz="1050" b="0" kern="0" spc="0" baseline="0">
                          <a:solidFill>
                            <a:srgbClr val="000000"/>
                          </a:solidFill>
                          <a:effectLst/>
                          <a:ea typeface="맑은 고딕"/>
                        </a:rPr>
                        <a:t> 비밀번호가 틀리면 오류메시지 출력 및 접근 거부</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정보가 변하였을 경우를 고려하여 만들어진 기능</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0">
                        <a:lnSpc>
                          <a:spcPct val="160000"/>
                        </a:lnSpc>
                        <a:spcBef>
                          <a:spcPts val="0"/>
                        </a:spcBef>
                        <a:spcAft>
                          <a:spcPts val="0"/>
                        </a:spcAft>
                        <a:defRPr/>
                      </a:pPr>
                      <a:r>
                        <a:rPr lang="ko-KR" altLang="en-US" sz="1050" b="0" kern="0" spc="0">
                          <a:solidFill>
                            <a:srgbClr val="000000"/>
                          </a:solidFill>
                          <a:effectLst/>
                          <a:ea typeface="맑은 고딕"/>
                        </a:rPr>
                        <a:t>대상자 프로필 정보</a:t>
                      </a:r>
                      <a:r>
                        <a:rPr lang="ko-KR" altLang="en-US" sz="1050" b="0" kern="0" spc="0" baseline="0">
                          <a:solidFill>
                            <a:srgbClr val="000000"/>
                          </a:solidFill>
                          <a:effectLst/>
                          <a:ea typeface="맑은 고딕"/>
                        </a:rPr>
                        <a:t> 업데이트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33" name="그림 32"/>
          <p:cNvPicPr>
            <a:picLocks noChangeAspect="1"/>
          </p:cNvPicPr>
          <p:nvPr/>
        </p:nvPicPr>
        <p:blipFill rotWithShape="1">
          <a:blip r:embed="rId4"/>
          <a:stretch>
            <a:fillRect/>
          </a:stretch>
        </p:blipFill>
        <p:spPr>
          <a:xfrm>
            <a:off x="719832" y="1916832"/>
            <a:ext cx="1835943" cy="3657600"/>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시장</a:t>
            </a:r>
            <a:r>
              <a:rPr lang="en-US" altLang="ko-KR" sz="1700" b="1">
                <a:solidFill>
                  <a:schemeClr val="bg1"/>
                </a:solidFill>
                <a:latin typeface="+mn-ea"/>
                <a:cs typeface="+mj-cs"/>
              </a:rPr>
              <a:t>/</a:t>
            </a:r>
            <a:r>
              <a:rPr lang="ko-KR" altLang="en-US" sz="1700" b="1">
                <a:solidFill>
                  <a:schemeClr val="bg1"/>
                </a:solidFill>
                <a:latin typeface="+mn-ea"/>
                <a:cs typeface="+mj-cs"/>
              </a:rPr>
              <a:t>기술 동향 분석</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
        <p:nvSpPr>
          <p:cNvPr id="2" name="TextBox 1"/>
          <p:cNvSpPr txBox="1"/>
          <p:nvPr/>
        </p:nvSpPr>
        <p:spPr>
          <a:xfrm>
            <a:off x="445950" y="1124744"/>
            <a:ext cx="8252100" cy="5102701"/>
          </a:xfrm>
          <a:prstGeom prst="rect">
            <a:avLst/>
          </a:prstGeom>
        </p:spPr>
        <p:txBody>
          <a:bodyPr wrap="square">
            <a:spAutoFit/>
          </a:bodyPr>
          <a:lstStyle/>
          <a:p>
            <a:pPr lvl="0" algn="r">
              <a:lnSpc>
                <a:spcPct val="130000"/>
              </a:lnSpc>
              <a:defRPr/>
            </a:pPr>
            <a:endParaRPr lang="ko-KR" altLang="en-US" sz="1900" b="1"/>
          </a:p>
          <a:p>
            <a:pPr lvl="0">
              <a:lnSpc>
                <a:spcPct val="130000"/>
              </a:lnSpc>
              <a:defRPr/>
            </a:pPr>
            <a:r>
              <a:rPr lang="en-US" altLang="ko-KR" sz="1500" b="1"/>
              <a:t>-</a:t>
            </a:r>
            <a:r>
              <a:rPr lang="ko-KR" altLang="en-US" sz="1500" b="1"/>
              <a:t> 코로나로 인한 외부 단절···독거노인 고독감 심화</a:t>
            </a:r>
          </a:p>
          <a:p>
            <a:pPr marL="0" indent="0">
              <a:lnSpc>
                <a:spcPct val="130000"/>
              </a:lnSpc>
              <a:buNone/>
              <a:defRPr/>
            </a:pPr>
            <a:r>
              <a:rPr lang="en-US" altLang="ko-KR" sz="1500" b="1"/>
              <a:t>-</a:t>
            </a:r>
            <a:r>
              <a:rPr lang="ko-KR" altLang="en-US" sz="1500" b="1"/>
              <a:t> 기본적인 생활 지원뿐 아니라 심리적 지원이 필요</a:t>
            </a:r>
          </a:p>
          <a:p>
            <a:pPr marL="0" indent="0">
              <a:lnSpc>
                <a:spcPct val="130000"/>
              </a:lnSpc>
              <a:buNone/>
              <a:defRPr/>
            </a:pPr>
            <a:r>
              <a:rPr lang="en-US" altLang="ko-KR" sz="1500" b="1"/>
              <a:t>-</a:t>
            </a:r>
            <a:r>
              <a:rPr lang="ko-KR" altLang="en-US" sz="1500" b="1"/>
              <a:t> 사회복지사 양방향 소통되는 디지털서비스로 바꿔야</a:t>
            </a:r>
            <a:r>
              <a:rPr lang="en-US" altLang="ko-KR" sz="1500" b="1"/>
              <a:t>..</a:t>
            </a:r>
          </a:p>
          <a:p>
            <a:pPr marL="0" indent="0">
              <a:lnSpc>
                <a:spcPct val="130000"/>
              </a:lnSpc>
              <a:buNone/>
              <a:defRPr/>
            </a:pPr>
            <a:endParaRPr lang="ko-KR" altLang="en-US" sz="1000" b="1"/>
          </a:p>
          <a:p>
            <a:pPr marL="0" indent="0">
              <a:lnSpc>
                <a:spcPct val="130000"/>
              </a:lnSpc>
              <a:buNone/>
              <a:defRPr/>
            </a:pPr>
            <a:r>
              <a:rPr lang="ko-KR" altLang="en-US" sz="1400"/>
              <a:t>[헤럴드경제=주소현 기자·김영철 수습기자] “가족은 말할 것도 없고, 신종 코로나바이러스 감염증(코로나19) 이후로 만나는 사람이 없어요. 가끔씩 전화하는 게 전부죠.”</a:t>
            </a:r>
          </a:p>
          <a:p>
            <a:pPr marL="0" indent="0">
              <a:lnSpc>
                <a:spcPct val="130000"/>
              </a:lnSpc>
              <a:buNone/>
              <a:defRPr/>
            </a:pPr>
            <a:r>
              <a:rPr lang="ko-KR" altLang="en-US" sz="1400"/>
              <a:t>(가명·91) 씨</a:t>
            </a:r>
            <a:r>
              <a:rPr lang="en-US" altLang="ko-KR" sz="1400"/>
              <a:t>:</a:t>
            </a:r>
            <a:r>
              <a:rPr lang="ko-KR" altLang="en-US" sz="1400"/>
              <a:t> 김씨는 “여기선 다 각개전투다. </a:t>
            </a:r>
            <a:r>
              <a:rPr lang="ko-KR" altLang="en-US" sz="1400" b="1"/>
              <a:t>코로나19</a:t>
            </a:r>
            <a:r>
              <a:rPr lang="ko-KR" altLang="en-US" sz="1400"/>
              <a:t>에 걸릴 위험이 높아 사람들끼리 잘 접촉하지 않는다”며 “다들 자신만을 위해 살아서 서로 돕고 이런 건 없다”고 말했다.</a:t>
            </a:r>
          </a:p>
          <a:p>
            <a:pPr marL="0" indent="0">
              <a:lnSpc>
                <a:spcPct val="130000"/>
              </a:lnSpc>
              <a:buNone/>
              <a:defRPr/>
            </a:pPr>
            <a:endParaRPr lang="en-US" altLang="ko-KR" sz="1400"/>
          </a:p>
          <a:p>
            <a:pPr marL="0" indent="0">
              <a:lnSpc>
                <a:spcPct val="130000"/>
              </a:lnSpc>
              <a:buNone/>
              <a:defRPr/>
            </a:pPr>
            <a:r>
              <a:rPr lang="en-US" altLang="ko-KR" sz="1400"/>
              <a:t>권씨는 “내가 쓰러져서 못 일어나도 </a:t>
            </a:r>
            <a:r>
              <a:rPr lang="en-US" altLang="ko-KR" sz="1400" b="1"/>
              <a:t>사람들은 알 수 없고</a:t>
            </a:r>
            <a:r>
              <a:rPr lang="en-US" altLang="ko-KR" sz="1400"/>
              <a:t>, 알아도 오지 못할 텐데 불현듯 내게 문제가 생길 수 있다는 걱정을 자주 한다”며 “내가 죽으면 가족이 나를 어떻게 수습할건지가 제일 걱정된다”고 토로했다.</a:t>
            </a:r>
          </a:p>
          <a:p>
            <a:pPr marL="0" indent="0">
              <a:lnSpc>
                <a:spcPct val="130000"/>
              </a:lnSpc>
              <a:buNone/>
              <a:defRPr/>
            </a:pPr>
            <a:endParaRPr lang="en-US" altLang="ko-KR" sz="1400"/>
          </a:p>
          <a:p>
            <a:pPr marL="0" indent="0">
              <a:lnSpc>
                <a:spcPct val="130000"/>
              </a:lnSpc>
              <a:buNone/>
              <a:defRPr/>
            </a:pPr>
            <a:r>
              <a:rPr lang="ko-KR" altLang="en-US" sz="1400"/>
              <a:t>헤럴드경제가 만난 노인 1인가구 3명은 </a:t>
            </a:r>
            <a:r>
              <a:rPr lang="ko-KR" altLang="en-US" sz="1400" b="1"/>
              <a:t>외부 단절과 고독감</a:t>
            </a:r>
            <a:r>
              <a:rPr lang="ko-KR" altLang="en-US" sz="1400"/>
              <a:t>이 가장 힘들다고 입을 모았다. 사회복지사 등 현장 종사자들은 이들이 </a:t>
            </a:r>
            <a:r>
              <a:rPr lang="ko-KR" altLang="en-US" sz="1400" b="1"/>
              <a:t>고독사 위험에 노출</a:t>
            </a:r>
            <a:r>
              <a:rPr lang="ko-KR" altLang="en-US" sz="1400"/>
              <a:t>돼 있다고 우려 </a:t>
            </a:r>
            <a:r>
              <a:rPr lang="en-US" altLang="ko-KR" sz="1400"/>
              <a:t>....(</a:t>
            </a:r>
            <a:r>
              <a:rPr lang="ko-KR" altLang="en-US" sz="1400"/>
              <a:t>생략</a:t>
            </a:r>
            <a:r>
              <a:rPr lang="en-US" altLang="ko-KR" sz="1400"/>
              <a:t>)</a:t>
            </a:r>
            <a:endParaRPr lang="en-US" altLang="ko-KR" sz="1200"/>
          </a:p>
          <a:p>
            <a:pPr lvl="0">
              <a:lnSpc>
                <a:spcPct val="130000"/>
              </a:lnSpc>
              <a:defRPr/>
            </a:pPr>
            <a:endParaRPr lang="ko-KR" altLang="en-US" sz="1200"/>
          </a:p>
          <a:p>
            <a:pPr lvl="0">
              <a:lnSpc>
                <a:spcPct val="130000"/>
              </a:lnSpc>
              <a:defRPr/>
            </a:pPr>
            <a:r>
              <a:rPr lang="ko-KR" altLang="en-US" sz="1300"/>
              <a:t>출처</a:t>
            </a:r>
            <a:r>
              <a:rPr lang="en-US" altLang="ko-KR" sz="1300"/>
              <a:t>:</a:t>
            </a:r>
            <a:r>
              <a:rPr lang="ko-KR" altLang="en-US" sz="1300"/>
              <a:t> </a:t>
            </a:r>
            <a:r>
              <a:rPr lang="en-US" altLang="en-US" sz="1300">
                <a:hlinkClick r:id="rId4"/>
              </a:rPr>
              <a:t>http://news.heraldcorp.com/view.php?ud=20210810000079</a:t>
            </a:r>
            <a:endParaRPr lang="en-US" altLang="en-US" sz="1300"/>
          </a:p>
        </p:txBody>
      </p:sp>
      <p:sp>
        <p:nvSpPr>
          <p:cNvPr id="34" name="TextBox 33"/>
          <p:cNvSpPr txBox="1"/>
          <p:nvPr/>
        </p:nvSpPr>
        <p:spPr>
          <a:xfrm>
            <a:off x="2771800" y="764704"/>
            <a:ext cx="5616624" cy="843116"/>
          </a:xfrm>
          <a:prstGeom prst="rect">
            <a:avLst/>
          </a:prstGeom>
        </p:spPr>
        <p:txBody>
          <a:bodyPr wrap="square">
            <a:spAutoFit/>
          </a:bodyPr>
          <a:lstStyle/>
          <a:p>
            <a:pPr algn="r">
              <a:lnSpc>
                <a:spcPct val="130000"/>
              </a:lnSpc>
              <a:defRPr/>
            </a:pPr>
            <a:r>
              <a:rPr lang="ko-KR" altLang="en-US" sz="1900" b="1"/>
              <a:t>“창살 없는 감옥”···고독 넘어 </a:t>
            </a:r>
          </a:p>
          <a:p>
            <a:pPr algn="r">
              <a:lnSpc>
                <a:spcPct val="130000"/>
              </a:lnSpc>
              <a:defRPr/>
            </a:pPr>
            <a:r>
              <a:rPr lang="ko-KR" altLang="en-US" sz="1900" b="1"/>
              <a:t>삶의 의지 잃어가는 독거노인</a:t>
            </a:r>
            <a:r>
              <a:rPr lang="ko-KR" altLang="en-US" sz="1500" b="1"/>
              <a:t> </a:t>
            </a:r>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7393"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13017">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latin typeface="맑은 고딕"/>
                        </a:rPr>
                        <a:t>DEL-02</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등록된 디바이스 삭제</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rPr>
                        <a:t>○ 등록된 디바이스를 삭제</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 디바이스 삭제 절차</a:t>
                      </a: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1)</a:t>
                      </a:r>
                      <a:r>
                        <a:rPr lang="ko-KR" altLang="en-US" sz="1050" b="0" kern="0" spc="0">
                          <a:solidFill>
                            <a:srgbClr val="000000"/>
                          </a:solidFill>
                          <a:effectLst/>
                          <a:ea typeface="맑은 고딕"/>
                        </a:rPr>
                        <a:t> 디바이스 </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삭제</a:t>
                      </a:r>
                      <a:r>
                        <a:rPr lang="en-US" altLang="ko-KR" sz="1050" b="0" kern="0" spc="0">
                          <a:solidFill>
                            <a:srgbClr val="000000"/>
                          </a:solidFill>
                          <a:effectLst/>
                          <a:ea typeface="맑은 고딕"/>
                        </a:rPr>
                        <a:t>]</a:t>
                      </a:r>
                      <a:r>
                        <a:rPr lang="ko-KR" altLang="en-US" sz="1050" b="0" kern="0" spc="0">
                          <a:solidFill>
                            <a:srgbClr val="000000"/>
                          </a:solidFill>
                          <a:effectLst/>
                          <a:ea typeface="맑은 고딕"/>
                        </a:rPr>
                        <a:t> 버튼을 클릭</a:t>
                      </a: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2)</a:t>
                      </a:r>
                      <a:r>
                        <a:rPr lang="ko-KR" altLang="en-US" sz="1050" b="0" kern="0" spc="0">
                          <a:solidFill>
                            <a:srgbClr val="000000"/>
                          </a:solidFill>
                          <a:effectLst/>
                          <a:ea typeface="맑은 고딕"/>
                        </a:rPr>
                        <a:t> 삭제 요청을 재확인하기 위한 확인 창 띄움</a:t>
                      </a:r>
                      <a:r>
                        <a:rPr lang="en-US" altLang="ko-KR" sz="1050" b="0" kern="0" spc="0">
                          <a:solidFill>
                            <a:srgbClr val="000000"/>
                          </a:solidFill>
                          <a:effectLst/>
                          <a:ea typeface="맑은 고딕"/>
                        </a:rPr>
                        <a:t>.</a:t>
                      </a:r>
                    </a:p>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3)</a:t>
                      </a:r>
                      <a:r>
                        <a:rPr lang="ko-KR" altLang="en-US" sz="1050" b="0" kern="0" spc="0">
                          <a:solidFill>
                            <a:srgbClr val="000000"/>
                          </a:solidFill>
                          <a:effectLst/>
                          <a:ea typeface="맑은 고딕"/>
                        </a:rPr>
                        <a:t> 현재 디바이스의 비밀번호 입력</a:t>
                      </a:r>
                    </a:p>
                    <a:p>
                      <a:pPr marL="0" marR="0" indent="0" algn="l" latinLnBrk="1">
                        <a:lnSpc>
                          <a:spcPct val="160000"/>
                        </a:lnSpc>
                        <a:spcBef>
                          <a:spcPts val="0"/>
                        </a:spcBef>
                        <a:spcAft>
                          <a:spcPts val="0"/>
                        </a:spcAft>
                        <a:defRPr/>
                      </a:pPr>
                      <a:endParaRPr lang="en-US" altLang="ko-KR" sz="1050" b="0" kern="0" spc="0">
                        <a:solidFill>
                          <a:srgbClr val="000000"/>
                        </a:solidFill>
                        <a:effectLst/>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디바이스 </a:t>
                      </a:r>
                      <a:r>
                        <a:rPr lang="en-US" altLang="ko-KR" sz="1050" b="0" kern="0" spc="0">
                          <a:solidFill>
                            <a:srgbClr val="000000"/>
                          </a:solidFill>
                          <a:effectLst/>
                          <a:ea typeface="맑은 고딕"/>
                        </a:rPr>
                        <a:t>ID</a:t>
                      </a:r>
                      <a:r>
                        <a:rPr lang="ko-KR" altLang="en-US" sz="1050" b="0" kern="0" spc="0">
                          <a:solidFill>
                            <a:srgbClr val="000000"/>
                          </a:solidFill>
                          <a:effectLst/>
                          <a:ea typeface="맑은 고딕"/>
                        </a:rPr>
                        <a:t>를 이용해 관련 정보를 </a:t>
                      </a:r>
                      <a:r>
                        <a:rPr lang="en-US" altLang="ko-KR" sz="1050" b="0" kern="0" spc="0">
                          <a:solidFill>
                            <a:srgbClr val="000000"/>
                          </a:solidFill>
                          <a:effectLst/>
                          <a:ea typeface="맑은 고딕"/>
                        </a:rPr>
                        <a:t>DB</a:t>
                      </a:r>
                      <a:r>
                        <a:rPr lang="ko-KR" altLang="en-US" sz="1050" b="0" kern="0" spc="0">
                          <a:solidFill>
                            <a:srgbClr val="000000"/>
                          </a:solidFill>
                          <a:effectLst/>
                          <a:ea typeface="맑은 고딕"/>
                        </a:rPr>
                        <a:t>에서</a:t>
                      </a:r>
                      <a:r>
                        <a:rPr lang="en-US" altLang="ko-KR" sz="1050" b="0" kern="0" spc="0">
                          <a:solidFill>
                            <a:srgbClr val="000000"/>
                          </a:solidFill>
                          <a:effectLst/>
                          <a:ea typeface="맑은 고딕"/>
                        </a:rPr>
                        <a:t> </a:t>
                      </a:r>
                      <a:r>
                        <a:rPr lang="ko-KR" altLang="en-US" sz="1050" b="0" kern="0" spc="0">
                          <a:solidFill>
                            <a:srgbClr val="000000"/>
                          </a:solidFill>
                          <a:effectLst/>
                          <a:ea typeface="맑은 고딕"/>
                        </a:rPr>
                        <a:t>삭제</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defTabSz="914400" rtl="0" eaLnBrk="1" latinLnBrk="0" hangingPunct="1">
                        <a:lnSpc>
                          <a:spcPct val="160000"/>
                        </a:lnSpc>
                        <a:spcBef>
                          <a:spcPts val="0"/>
                        </a:spcBef>
                        <a:spcAft>
                          <a:spcPts val="0"/>
                        </a:spcAft>
                        <a:buClrTx/>
                        <a:buFontTx/>
                        <a:buNone/>
                        <a:defRPr/>
                      </a:pPr>
                      <a:r>
                        <a:rPr lang="ko-KR" altLang="en-US" sz="1050" b="0" kern="0" spc="0">
                          <a:solidFill>
                            <a:srgbClr val="000000"/>
                          </a:solidFill>
                          <a:effectLst/>
                          <a:ea typeface="맑은 고딕"/>
                        </a:rPr>
                        <a:t>디바이스 정보 삭제</a:t>
                      </a:r>
                      <a:endParaRPr lang="en-US" altLang="ko-KR" sz="1050" b="0" kern="0" spc="0">
                        <a:solidFill>
                          <a:srgbClr val="000000"/>
                        </a:solidFill>
                        <a:effectLst/>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34" name="그림 33"/>
          <p:cNvPicPr>
            <a:picLocks noChangeAspect="1"/>
          </p:cNvPicPr>
          <p:nvPr/>
        </p:nvPicPr>
        <p:blipFill rotWithShape="1">
          <a:blip r:embed="rId4"/>
          <a:stretch>
            <a:fillRect/>
          </a:stretch>
        </p:blipFill>
        <p:spPr>
          <a:xfrm>
            <a:off x="719832" y="1931640"/>
            <a:ext cx="1835943" cy="3657600"/>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7393" cy="497405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13017">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just" latinLnBrk="1">
                        <a:lnSpc>
                          <a:spcPct val="160000"/>
                        </a:lnSpc>
                        <a:spcBef>
                          <a:spcPts val="0"/>
                        </a:spcBef>
                        <a:spcAft>
                          <a:spcPts val="0"/>
                        </a:spcAft>
                        <a:defRPr/>
                      </a:pPr>
                      <a:r>
                        <a:rPr lang="en-US" altLang="ko-KR" sz="1050" b="0" kern="0" spc="0">
                          <a:solidFill>
                            <a:srgbClr val="000000"/>
                          </a:solidFill>
                          <a:effectLst/>
                          <a:latin typeface="+mj-lt"/>
                        </a:rPr>
                        <a:t>SOS</a:t>
                      </a:r>
                      <a:r>
                        <a:rPr lang="en-US" sz="1050" b="0" kern="0" spc="0">
                          <a:solidFill>
                            <a:srgbClr val="000000"/>
                          </a:solidFill>
                          <a:effectLst/>
                          <a:latin typeface="+mj-lt"/>
                        </a:rPr>
                        <a:t>-0</a:t>
                      </a:r>
                      <a:r>
                        <a:rPr lang="en-US" altLang="ko-KR" sz="1050" b="0" kern="0" spc="0">
                          <a:solidFill>
                            <a:srgbClr val="000000"/>
                          </a:solidFill>
                          <a:effectLst/>
                          <a:latin typeface="+mj-lt"/>
                        </a:rPr>
                        <a:t>1</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just" latinLnBrk="1">
                        <a:lnSpc>
                          <a:spcPct val="160000"/>
                        </a:lnSpc>
                        <a:spcBef>
                          <a:spcPts val="0"/>
                        </a:spcBef>
                        <a:spcAft>
                          <a:spcPts val="0"/>
                        </a:spcAft>
                        <a:defRPr/>
                      </a:pPr>
                      <a:r>
                        <a:rPr lang="ko-KR" altLang="en-US" sz="1050" b="0" kern="0" spc="0">
                          <a:solidFill>
                            <a:srgbClr val="000000"/>
                          </a:solidFill>
                          <a:effectLst/>
                          <a:latin typeface="+mj-lt"/>
                          <a:ea typeface="맑은 고딕"/>
                        </a:rPr>
                        <a:t>긴급 메시지 전송</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defTabSz="914400" rtl="0" eaLnBrk="1" latinLnBrk="1" hangingPunct="1">
                        <a:lnSpc>
                          <a:spcPct val="160000"/>
                        </a:lnSpc>
                        <a:spcBef>
                          <a:spcPts val="0"/>
                        </a:spcBef>
                        <a:spcAft>
                          <a:spcPts val="0"/>
                        </a:spcAft>
                        <a:buClrTx/>
                        <a:buFontTx/>
                        <a:buNone/>
                        <a:defRPr/>
                      </a:pPr>
                      <a:r>
                        <a:rPr lang="ko-KR" altLang="en-US" sz="1050" b="0" kern="0" spc="0">
                          <a:solidFill>
                            <a:srgbClr val="000000"/>
                          </a:solidFill>
                          <a:effectLst/>
                          <a:latin typeface="+mn-lt"/>
                        </a:rPr>
                        <a:t>○ </a:t>
                      </a:r>
                      <a:r>
                        <a:rPr lang="en-US" altLang="ko-KR" sz="1050" b="0" kern="0" spc="0">
                          <a:solidFill>
                            <a:srgbClr val="000000"/>
                          </a:solidFill>
                          <a:effectLst/>
                          <a:latin typeface="+mn-lt"/>
                        </a:rPr>
                        <a:t>119</a:t>
                      </a:r>
                      <a:r>
                        <a:rPr lang="ko-KR" altLang="en-US" sz="1050" b="0" kern="0" spc="0">
                          <a:solidFill>
                            <a:srgbClr val="000000"/>
                          </a:solidFill>
                          <a:effectLst/>
                          <a:latin typeface="+mn-lt"/>
                        </a:rPr>
                        <a:t>에 긴급 연락 기능</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defTabSz="914400" rtl="0" eaLnBrk="1" latinLnBrk="1" hangingPunct="1">
                        <a:lnSpc>
                          <a:spcPct val="160000"/>
                        </a:lnSpc>
                        <a:spcBef>
                          <a:spcPts val="0"/>
                        </a:spcBef>
                        <a:spcAft>
                          <a:spcPts val="0"/>
                        </a:spcAft>
                        <a:buClrTx/>
                        <a:buFontTx/>
                        <a:buNone/>
                        <a:defRPr/>
                      </a:pPr>
                      <a:r>
                        <a:rPr lang="ko-KR" altLang="en-US" sz="1050" b="0" kern="0" spc="0">
                          <a:solidFill>
                            <a:srgbClr val="000000"/>
                          </a:solidFill>
                          <a:effectLst/>
                          <a:ea typeface="맑은 고딕"/>
                        </a:rPr>
                        <a:t>∎ </a:t>
                      </a:r>
                      <a:r>
                        <a:rPr lang="en-US" altLang="ko-KR" sz="1050" b="0" kern="0" spc="0">
                          <a:solidFill>
                            <a:srgbClr val="000000"/>
                          </a:solidFill>
                          <a:effectLst/>
                          <a:latin typeface="+mn-lt"/>
                        </a:rPr>
                        <a:t>119</a:t>
                      </a:r>
                      <a:r>
                        <a:rPr lang="ko-KR" altLang="en-US" sz="1050" b="0" kern="0" spc="0">
                          <a:solidFill>
                            <a:srgbClr val="000000"/>
                          </a:solidFill>
                          <a:effectLst/>
                          <a:latin typeface="+mn-lt"/>
                        </a:rPr>
                        <a:t>에 긴급 연락 기능</a:t>
                      </a:r>
                    </a:p>
                    <a:p>
                      <a:pPr marL="0" marR="0" indent="0" algn="l" defTabSz="914400" rtl="0" eaLnBrk="1" latinLnBrk="1" hangingPunct="1">
                        <a:lnSpc>
                          <a:spcPct val="160000"/>
                        </a:lnSpc>
                        <a:spcBef>
                          <a:spcPts val="0"/>
                        </a:spcBef>
                        <a:spcAft>
                          <a:spcPts val="0"/>
                        </a:spcAft>
                        <a:buClrTx/>
                        <a:buFontTx/>
                        <a:buNone/>
                        <a:defRPr/>
                      </a:pPr>
                      <a:r>
                        <a:rPr lang="ko-KR" altLang="en-US" sz="1050" b="0" kern="0" spc="0">
                          <a:solidFill>
                            <a:srgbClr val="000000"/>
                          </a:solidFill>
                          <a:effectLst/>
                          <a:ea typeface="맑은 고딕"/>
                        </a:rPr>
                        <a:t>버튼을 누르면 </a:t>
                      </a:r>
                      <a:r>
                        <a:rPr lang="en-US" altLang="ko-KR" sz="1050" b="0" kern="0" spc="0">
                          <a:solidFill>
                            <a:srgbClr val="000000"/>
                          </a:solidFill>
                          <a:effectLst/>
                          <a:ea typeface="맑은 고딕"/>
                        </a:rPr>
                        <a:t>119</a:t>
                      </a:r>
                      <a:r>
                        <a:rPr lang="ko-KR" altLang="en-US" sz="1050" b="0" kern="0" spc="0">
                          <a:solidFill>
                            <a:srgbClr val="000000"/>
                          </a:solidFill>
                          <a:effectLst/>
                          <a:ea typeface="맑은 고딕"/>
                        </a:rPr>
                        <a:t>에 디바이스 사용자의 거주지를 포함한 상세정보가 문자로 전송된다</a:t>
                      </a:r>
                      <a:r>
                        <a:rPr lang="en-US" altLang="ko-KR" sz="1050" b="0" kern="0" spc="0">
                          <a:solidFill>
                            <a:srgbClr val="000000"/>
                          </a:solidFill>
                          <a:effectLst/>
                          <a:ea typeface="맑은 고딕"/>
                        </a:rPr>
                        <a:t>.</a:t>
                      </a:r>
                      <a:endParaRPr lang="ko-KR" altLang="en-US" sz="1050" b="0" kern="0" spc="0">
                        <a:solidFill>
                          <a:srgbClr val="000000"/>
                        </a:solidFill>
                        <a:effectLst/>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en-US" altLang="ko-KR" sz="1050" b="0" kern="0" spc="0">
                          <a:solidFill>
                            <a:srgbClr val="000000"/>
                          </a:solidFill>
                          <a:effectLst/>
                          <a:ea typeface="맑은 고딕"/>
                        </a:rPr>
                        <a:t>DB</a:t>
                      </a:r>
                      <a:r>
                        <a:rPr lang="ko-KR" altLang="en-US" sz="1050" b="0" kern="0" spc="0">
                          <a:solidFill>
                            <a:srgbClr val="000000"/>
                          </a:solidFill>
                          <a:effectLst/>
                          <a:ea typeface="맑은 고딕"/>
                        </a:rPr>
                        <a:t>를 통해 디바이스 사용자의 상세 정보를 가져옴</a:t>
                      </a:r>
                      <a:r>
                        <a:rPr lang="en-US" altLang="ko-KR" sz="1050" b="0" kern="0" spc="0">
                          <a:solidFill>
                            <a:srgbClr val="000000"/>
                          </a:solidFill>
                          <a:effectLst/>
                          <a:ea typeface="맑은 고딕"/>
                        </a:rPr>
                        <a:t>.</a:t>
                      </a: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∎연결되는 기능</a:t>
                      </a:r>
                    </a:p>
                    <a:p>
                      <a:pPr marL="0" marR="0" indent="0" algn="l" defTabSz="914400" rtl="0" eaLnBrk="1" latinLnBrk="1" hangingPunct="1">
                        <a:lnSpc>
                          <a:spcPct val="160000"/>
                        </a:lnSpc>
                        <a:spcBef>
                          <a:spcPts val="0"/>
                        </a:spcBef>
                        <a:spcAft>
                          <a:spcPts val="0"/>
                        </a:spcAft>
                        <a:buClrTx/>
                        <a:buFontTx/>
                        <a:buNone/>
                        <a:defRPr/>
                      </a:pPr>
                      <a:r>
                        <a:rPr lang="en-US" altLang="ko-KR" sz="1050" b="0" kern="0" spc="0">
                          <a:solidFill>
                            <a:srgbClr val="000000"/>
                          </a:solidFill>
                          <a:effectLst/>
                          <a:latin typeface="+mn-lt"/>
                        </a:rPr>
                        <a:t>: SMS</a:t>
                      </a:r>
                      <a:r>
                        <a:rPr lang="ko-KR" altLang="en-US" sz="1050" b="0" kern="0" spc="0">
                          <a:solidFill>
                            <a:srgbClr val="000000"/>
                          </a:solidFill>
                          <a:effectLst/>
                          <a:latin typeface="+mn-lt"/>
                        </a:rPr>
                        <a:t> 자동 전송</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defTabSz="914400" rtl="0" eaLnBrk="1" latinLnBrk="0" hangingPunct="1">
                        <a:lnSpc>
                          <a:spcPct val="160000"/>
                        </a:lnSpc>
                        <a:spcBef>
                          <a:spcPts val="0"/>
                        </a:spcBef>
                        <a:spcAft>
                          <a:spcPts val="0"/>
                        </a:spcAft>
                        <a:buClrTx/>
                        <a:buFontTx/>
                        <a:buNone/>
                        <a:defRPr/>
                      </a:pPr>
                      <a:r>
                        <a:rPr lang="en-US" altLang="ko-KR" sz="1050" b="0" kern="0" spc="0" baseline="0">
                          <a:solidFill>
                            <a:srgbClr val="000000"/>
                          </a:solidFill>
                          <a:effectLst/>
                          <a:ea typeface="맑은 고딕"/>
                        </a:rPr>
                        <a:t> </a:t>
                      </a:r>
                      <a:r>
                        <a:rPr lang="en-US" altLang="ko-KR" sz="1050" b="0" kern="0" spc="0">
                          <a:solidFill>
                            <a:srgbClr val="000000"/>
                          </a:solidFill>
                          <a:effectLst/>
                          <a:ea typeface="맑은 고딕"/>
                        </a:rPr>
                        <a:t>SMS</a:t>
                      </a:r>
                      <a:r>
                        <a:rPr lang="ko-KR" altLang="en-US" sz="1050" b="0" kern="0" spc="0">
                          <a:solidFill>
                            <a:srgbClr val="000000"/>
                          </a:solidFill>
                          <a:effectLst/>
                          <a:ea typeface="맑은 고딕"/>
                        </a:rPr>
                        <a:t> 전송</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35" name="그림 34"/>
          <p:cNvPicPr>
            <a:picLocks noChangeAspect="1"/>
          </p:cNvPicPr>
          <p:nvPr/>
        </p:nvPicPr>
        <p:blipFill rotWithShape="1">
          <a:blip r:embed="rId4"/>
          <a:stretch>
            <a:fillRect/>
          </a:stretch>
        </p:blipFill>
        <p:spPr>
          <a:xfrm>
            <a:off x="719832" y="1931640"/>
            <a:ext cx="1835943" cy="3657600"/>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5" name="직선 연결선 24"/>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7"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화면 설계서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539552" y="1340768"/>
          <a:ext cx="7997393" cy="4631961"/>
        </p:xfrm>
        <a:graphic>
          <a:graphicData uri="http://schemas.openxmlformats.org/drawingml/2006/table">
            <a:tbl>
              <a:tblPr firstRow="1" bandRow="1"/>
              <a:tblGrid>
                <a:gridCol w="2160240">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613017">
                  <a:extLst>
                    <a:ext uri="{9D8B030D-6E8A-4147-A177-3AD203B41FA5}">
                      <a16:colId xmlns:a16="http://schemas.microsoft.com/office/drawing/2014/main" val="20002"/>
                    </a:ext>
                  </a:extLst>
                </a:gridCol>
              </a:tblGrid>
              <a:tr h="249758">
                <a:tc rowSpan="6">
                  <a:txBody>
                    <a:bodyPr/>
                    <a:lstStyle/>
                    <a:p>
                      <a:pPr marL="0" marR="0" indent="0" algn="just" latinLnBrk="1">
                        <a:lnSpc>
                          <a:spcPct val="160000"/>
                        </a:lnSpc>
                        <a:spcBef>
                          <a:spcPts val="0"/>
                        </a:spcBef>
                        <a:spcAft>
                          <a:spcPts val="0"/>
                        </a:spcAft>
                        <a:defRPr/>
                      </a:pPr>
                      <a:endParaRPr lang="ko-KR" altLang="en-US" sz="100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번호</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just" latinLnBrk="1">
                        <a:lnSpc>
                          <a:spcPct val="160000"/>
                        </a:lnSpc>
                        <a:spcBef>
                          <a:spcPts val="0"/>
                        </a:spcBef>
                        <a:spcAft>
                          <a:spcPts val="0"/>
                        </a:spcAft>
                        <a:defRPr/>
                      </a:pPr>
                      <a:r>
                        <a:rPr lang="en-US" altLang="ko-KR" sz="1050" b="0" kern="0" spc="0">
                          <a:solidFill>
                            <a:srgbClr val="000000"/>
                          </a:solidFill>
                          <a:effectLst/>
                          <a:latin typeface="+mj-lt"/>
                        </a:rPr>
                        <a:t>SOS</a:t>
                      </a:r>
                      <a:r>
                        <a:rPr lang="en-US" sz="1050" b="0" kern="0" spc="0">
                          <a:solidFill>
                            <a:srgbClr val="000000"/>
                          </a:solidFill>
                          <a:effectLst/>
                          <a:latin typeface="+mj-lt"/>
                        </a:rPr>
                        <a:t>-0</a:t>
                      </a:r>
                      <a:r>
                        <a:rPr lang="en-US" altLang="ko-KR" sz="1050" b="0" kern="0" spc="0">
                          <a:solidFill>
                            <a:srgbClr val="000000"/>
                          </a:solidFill>
                          <a:effectLst/>
                          <a:latin typeface="+mj-lt"/>
                        </a:rPr>
                        <a:t>2</a:t>
                      </a:r>
                      <a:endParaRPr lang="en-US" altLang="ko-KR" sz="1050" b="0" kern="0" spc="0">
                        <a:solidFill>
                          <a:srgbClr val="000000"/>
                        </a:solidFill>
                        <a:latin typeface="+mj-l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0"/>
                  </a:ext>
                </a:extLst>
              </a:tr>
              <a:tr h="27113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just" latinLnBrk="1">
                        <a:lnSpc>
                          <a:spcPct val="160000"/>
                        </a:lnSpc>
                        <a:spcBef>
                          <a:spcPts val="0"/>
                        </a:spcBef>
                        <a:spcAft>
                          <a:spcPts val="0"/>
                        </a:spcAft>
                        <a:defRPr/>
                      </a:pPr>
                      <a:r>
                        <a:rPr lang="ko-KR" altLang="en-US" sz="1050" b="0" kern="0" spc="0">
                          <a:solidFill>
                            <a:srgbClr val="000000"/>
                          </a:solidFill>
                          <a:latin typeface="+mj-lt"/>
                          <a:ea typeface="맑은 고딕"/>
                        </a:rPr>
                        <a:t>이상징후 판단 </a:t>
                      </a:r>
                      <a:r>
                        <a:rPr lang="en-US" altLang="ko-KR" sz="1050" b="0" kern="0" spc="0">
                          <a:solidFill>
                            <a:srgbClr val="000000"/>
                          </a:solidFill>
                          <a:latin typeface="+mj-lt"/>
                          <a:ea typeface="맑은 고딕"/>
                        </a:rPr>
                        <a:t>SOS</a:t>
                      </a:r>
                      <a:r>
                        <a:rPr lang="ko-KR" altLang="en-US" sz="1050" b="0" kern="0" spc="0">
                          <a:solidFill>
                            <a:srgbClr val="000000"/>
                          </a:solidFill>
                          <a:latin typeface="+mj-lt"/>
                          <a:ea typeface="맑은 고딕"/>
                        </a:rPr>
                        <a:t> </a:t>
                      </a:r>
                      <a:r>
                        <a:rPr lang="en-US" altLang="ko-KR" sz="1050" b="0" kern="0" spc="0">
                          <a:solidFill>
                            <a:srgbClr val="000000"/>
                          </a:solidFill>
                          <a:latin typeface="+mj-lt"/>
                          <a:ea typeface="맑은 고딕"/>
                        </a:rPr>
                        <a:t>Alarm</a:t>
                      </a: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893910">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기능설명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latin typeface="맑은 고딕"/>
                        </a:rPr>
                        <a:t>○ 이상징후를 판단하여 사용자에게 메시지를 띄워줌</a:t>
                      </a:r>
                      <a:r>
                        <a:rPr lang="en-US" altLang="ko-KR" sz="1050" b="0" kern="0" spc="0">
                          <a:solidFill>
                            <a:srgbClr val="000000"/>
                          </a:solidFill>
                          <a:effectLst/>
                          <a:latin typeface="맑은 고딕"/>
                        </a:rPr>
                        <a:t>.</a:t>
                      </a:r>
                      <a:endParaRPr lang="en-US" altLang="ko-KR" sz="1050" b="0" kern="0" spc="0">
                        <a:solidFill>
                          <a:srgbClr val="000000"/>
                        </a:solidFill>
                        <a:latin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2396931">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처리내용</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 안드로이드 알림바를 사용하여 사용자에게 이상징후로 판단된 대상자를 공지해줌</a:t>
                      </a:r>
                      <a:r>
                        <a:rPr lang="en-US" altLang="ko-KR" sz="1050" b="0" kern="0" spc="0">
                          <a:solidFill>
                            <a:srgbClr val="000000"/>
                          </a:solidFill>
                          <a:effectLst/>
                          <a:ea typeface="맑은 고딕"/>
                        </a:rPr>
                        <a:t>.</a:t>
                      </a:r>
                    </a:p>
                    <a:p>
                      <a:pPr marL="0" marR="0" indent="0" algn="l" latinLnBrk="1">
                        <a:lnSpc>
                          <a:spcPct val="160000"/>
                        </a:lnSpc>
                        <a:spcBef>
                          <a:spcPts val="0"/>
                        </a:spcBef>
                        <a:spcAft>
                          <a:spcPts val="0"/>
                        </a:spcAft>
                        <a:defRPr/>
                      </a:pPr>
                      <a:endParaRPr lang="en-US" altLang="ko-KR" sz="1050" b="0" kern="0" spc="0">
                        <a:solidFill>
                          <a:srgbClr val="000000"/>
                        </a:solidFill>
                        <a:effectLst/>
                        <a:ea typeface="맑은 고딕"/>
                      </a:endParaRPr>
                    </a:p>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 사용자는 해당 알림바를 클릭하여 세부 정보를 확인할 수 있음</a:t>
                      </a:r>
                      <a:r>
                        <a:rPr lang="en-US" altLang="ko-KR" sz="1050" b="0" kern="0" spc="0">
                          <a:solidFill>
                            <a:srgbClr val="000000"/>
                          </a:solidFill>
                          <a:effectLst/>
                          <a:ea typeface="맑은 고딕"/>
                        </a:rPr>
                        <a:t>.</a:t>
                      </a:r>
                    </a:p>
                    <a:p>
                      <a:pPr marL="0" marR="0" indent="0" algn="l" latinLnBrk="1">
                        <a:lnSpc>
                          <a:spcPct val="160000"/>
                        </a:lnSpc>
                        <a:spcBef>
                          <a:spcPts val="0"/>
                        </a:spcBef>
                        <a:spcAft>
                          <a:spcPts val="0"/>
                        </a:spcAft>
                        <a:defRPr/>
                      </a:pPr>
                      <a:endParaRPr lang="en-US" altLang="ko-KR" sz="1050" b="0" kern="0" spc="0">
                        <a:solidFill>
                          <a:srgbClr val="000000"/>
                        </a:solidFill>
                        <a:effectLst/>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464475">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비고</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latinLnBrk="1">
                        <a:lnSpc>
                          <a:spcPct val="160000"/>
                        </a:lnSpc>
                        <a:spcBef>
                          <a:spcPts val="0"/>
                        </a:spcBef>
                        <a:spcAft>
                          <a:spcPts val="0"/>
                        </a:spcAft>
                        <a:defRPr/>
                      </a:pPr>
                      <a:r>
                        <a:rPr lang="ko-KR" altLang="en-US" sz="1050" b="0" kern="0" spc="0">
                          <a:solidFill>
                            <a:srgbClr val="000000"/>
                          </a:solidFill>
                          <a:effectLst/>
                          <a:ea typeface="맑은 고딕"/>
                        </a:rPr>
                        <a:t>해당 알림바는 사용자가 임의로 지울 수 있음</a:t>
                      </a:r>
                      <a:r>
                        <a:rPr lang="en-US" altLang="ko-KR" sz="1050" b="0" kern="0" spc="0">
                          <a:solidFill>
                            <a:srgbClr val="000000"/>
                          </a:solidFill>
                          <a:effectLst/>
                          <a:ea typeface="맑은 고딕"/>
                        </a:rPr>
                        <a:t>.</a:t>
                      </a:r>
                      <a:endParaRPr lang="en-US" altLang="ko-KR"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249758">
                <a:tc vMerge="1">
                  <a:txBody>
                    <a:bodyPr/>
                    <a:lstStyle/>
                    <a:p>
                      <a:pPr latinLnBrk="1">
                        <a:defRPr/>
                      </a:pPr>
                      <a:endParaRPr lang="ko-KR" altLang="en-US"/>
                    </a:p>
                  </a:txBody>
                  <a:tcPr/>
                </a:tc>
                <a:tc>
                  <a:txBody>
                    <a:bodyPr/>
                    <a:lstStyle/>
                    <a:p>
                      <a:pPr marL="0" marR="0" indent="0" algn="ctr" latinLnBrk="0">
                        <a:lnSpc>
                          <a:spcPct val="160000"/>
                        </a:lnSpc>
                        <a:spcBef>
                          <a:spcPts val="0"/>
                        </a:spcBef>
                        <a:spcAft>
                          <a:spcPts val="0"/>
                        </a:spcAft>
                        <a:defRPr/>
                      </a:pPr>
                      <a:r>
                        <a:rPr lang="ko-KR" altLang="en-US" sz="1050" b="0" kern="0" spc="0">
                          <a:solidFill>
                            <a:srgbClr val="000000"/>
                          </a:solidFill>
                          <a:effectLst/>
                          <a:ea typeface="맑은 고딕"/>
                        </a:rPr>
                        <a:t>요구사항 명</a:t>
                      </a:r>
                      <a:endParaRPr lang="ko-KR" altLang="en-US" sz="1050" b="0" kern="0" spc="0">
                        <a:solidFill>
                          <a:srgbClr val="000000"/>
                        </a:solidFill>
                        <a:effectLst/>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A3D7DD"/>
                    </a:solidFill>
                  </a:tcPr>
                </a:tc>
                <a:tc>
                  <a:txBody>
                    <a:bodyPr/>
                    <a:lstStyle/>
                    <a:p>
                      <a:pPr marL="0" marR="0" indent="0" algn="l" defTabSz="914400" rtl="0" eaLnBrk="1" latinLnBrk="0" hangingPunct="1">
                        <a:lnSpc>
                          <a:spcPct val="160000"/>
                        </a:lnSpc>
                        <a:spcBef>
                          <a:spcPts val="0"/>
                        </a:spcBef>
                        <a:spcAft>
                          <a:spcPts val="0"/>
                        </a:spcAft>
                        <a:buClrTx/>
                        <a:buFontTx/>
                        <a:buNone/>
                        <a:defRPr/>
                      </a:pPr>
                      <a:r>
                        <a:rPr lang="ko-KR" altLang="en-US" sz="1050" b="0" kern="0" spc="0">
                          <a:solidFill>
                            <a:srgbClr val="000000"/>
                          </a:solidFill>
                          <a:effectLst/>
                          <a:ea typeface="맑은 고딕"/>
                        </a:rPr>
                        <a:t>이상징후 판단</a:t>
                      </a:r>
                      <a:endParaRPr lang="ko-KR" altLang="en-US" sz="1050" b="0" kern="0" spc="0">
                        <a:solidFill>
                          <a:srgbClr val="000000"/>
                        </a:solidFill>
                        <a:ea typeface="맑은 고딕"/>
                      </a:endParaRPr>
                    </a:p>
                  </a:txBody>
                  <a:tcPr marL="63371" marR="63371" marT="17520" marB="17520"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33" name="그림 32"/>
          <p:cNvPicPr/>
          <p:nvPr/>
        </p:nvPicPr>
        <p:blipFill rotWithShape="1">
          <a:blip r:embed="rId4">
            <a:lum/>
          </a:blip>
          <a:srcRect/>
          <a:stretch>
            <a:fillRect/>
          </a:stretch>
        </p:blipFill>
        <p:spPr>
          <a:xfrm>
            <a:off x="755576" y="1859632"/>
            <a:ext cx="1731168" cy="3657600"/>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18" name="직선 연결선 17"/>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4" name="제목 12"/>
          <p:cNvSpPr txBox="1"/>
          <p:nvPr/>
        </p:nvSpPr>
        <p:spPr>
          <a:xfrm>
            <a:off x="323528" y="692696"/>
            <a:ext cx="2880320"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엔티티관계도 </a:t>
            </a:r>
            <a:r>
              <a:rPr kumimoji="0" lang="en-US" altLang="ko-KR" sz="1700" b="1" i="0" u="none" strike="noStrike" kern="1200" cap="none" spc="0" normalizeH="0" baseline="0">
                <a:solidFill>
                  <a:schemeClr val="bg1"/>
                </a:solidFill>
                <a:effectLst/>
                <a:uLnTx/>
                <a:uFillTx/>
                <a:latin typeface="+mn-ea"/>
                <a:cs typeface="+mj-cs"/>
              </a:rPr>
              <a:t>- </a:t>
            </a:r>
            <a:r>
              <a:rPr lang="en-US" altLang="ko-KR" sz="1700" b="1">
                <a:solidFill>
                  <a:schemeClr val="bg1"/>
                </a:solidFill>
                <a:latin typeface="+mn-ea"/>
                <a:cs typeface="+mj-cs"/>
              </a:rPr>
              <a:t>ERD</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0" name="막힌 원호 29"/>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4" name="Rectangle 2"/>
          <p:cNvSpPr>
            <a:spLocks noChangeArrowheads="1"/>
          </p:cNvSpPr>
          <p:nvPr/>
        </p:nvSpPr>
        <p:spPr>
          <a:xfrm>
            <a:off x="0" y="0"/>
            <a:ext cx="9144000" cy="457200"/>
          </a:xfrm>
          <a:prstGeom prst="rect">
            <a:avLst/>
          </a:prstGeom>
          <a:no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3" name="그림 2"/>
          <p:cNvPicPr>
            <a:picLocks noChangeAspect="1"/>
          </p:cNvPicPr>
          <p:nvPr/>
        </p:nvPicPr>
        <p:blipFill rotWithShape="1">
          <a:blip r:embed="rId4"/>
          <a:srcRect t="1210"/>
          <a:stretch>
            <a:fillRect/>
          </a:stretch>
        </p:blipFill>
        <p:spPr>
          <a:xfrm>
            <a:off x="1043608" y="1340768"/>
            <a:ext cx="7114338" cy="526906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lvl="0">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기능 처리도</a:t>
            </a:r>
            <a:r>
              <a:rPr lang="en-US" altLang="ko-KR" sz="1700" b="1">
                <a:solidFill>
                  <a:schemeClr val="bg1"/>
                </a:solidFill>
                <a:latin typeface="+mn-ea"/>
              </a:rPr>
              <a:t>(</a:t>
            </a:r>
            <a:r>
              <a:rPr lang="ko-KR" altLang="en-US" sz="1700" b="1">
                <a:solidFill>
                  <a:schemeClr val="bg1"/>
                </a:solidFill>
                <a:latin typeface="+mn-ea"/>
              </a:rPr>
              <a:t>기능 흐름도</a:t>
            </a:r>
            <a:r>
              <a:rPr lang="en-US" altLang="ko-KR" sz="1700" b="1">
                <a:solidFill>
                  <a:schemeClr val="bg1"/>
                </a:solidFill>
                <a:latin typeface="+mn-ea"/>
              </a:rPr>
              <a:t>)</a:t>
            </a:r>
            <a:endParaRPr lang="ko-KR" altLang="en-US" sz="1700" b="0" spc="-50">
              <a:solidFill>
                <a:schemeClr val="bg1"/>
              </a:solidFill>
              <a:latin typeface="+mn-ea"/>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2" name="그림 51"/>
          <p:cNvPicPr>
            <a:picLocks noChangeAspect="1"/>
          </p:cNvPicPr>
          <p:nvPr/>
        </p:nvPicPr>
        <p:blipFill rotWithShape="1">
          <a:blip r:embed="rId4"/>
          <a:stretch>
            <a:fillRect/>
          </a:stretch>
        </p:blipFill>
        <p:spPr>
          <a:xfrm>
            <a:off x="1887670" y="1340768"/>
            <a:ext cx="5368660" cy="497792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lvl="0">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기능 처리도</a:t>
            </a:r>
            <a:r>
              <a:rPr lang="en-US" altLang="ko-KR" sz="1700" b="1">
                <a:solidFill>
                  <a:schemeClr val="bg1"/>
                </a:solidFill>
                <a:latin typeface="+mn-ea"/>
              </a:rPr>
              <a:t>(</a:t>
            </a:r>
            <a:r>
              <a:rPr lang="ko-KR" altLang="en-US" sz="1700" b="1">
                <a:solidFill>
                  <a:schemeClr val="bg1"/>
                </a:solidFill>
                <a:latin typeface="+mn-ea"/>
              </a:rPr>
              <a:t>기능 흐름도</a:t>
            </a:r>
            <a:r>
              <a:rPr lang="en-US" altLang="ko-KR" sz="1700" b="1">
                <a:solidFill>
                  <a:schemeClr val="bg1"/>
                </a:solidFill>
                <a:latin typeface="+mn-ea"/>
              </a:rPr>
              <a:t>)</a:t>
            </a:r>
            <a:endParaRPr lang="ko-KR" altLang="en-US" sz="1700" b="0" spc="-50">
              <a:solidFill>
                <a:schemeClr val="bg1"/>
              </a:solidFill>
              <a:latin typeface="+mn-ea"/>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3" name="그림 52"/>
          <p:cNvPicPr>
            <a:picLocks noChangeAspect="1"/>
          </p:cNvPicPr>
          <p:nvPr/>
        </p:nvPicPr>
        <p:blipFill rotWithShape="1">
          <a:blip r:embed="rId4"/>
          <a:stretch>
            <a:fillRect/>
          </a:stretch>
        </p:blipFill>
        <p:spPr>
          <a:xfrm>
            <a:off x="2059793" y="1268760"/>
            <a:ext cx="5024413" cy="5261903"/>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lvl="0">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기능 처리도</a:t>
            </a:r>
            <a:r>
              <a:rPr lang="en-US" altLang="ko-KR" sz="1700" b="1">
                <a:solidFill>
                  <a:schemeClr val="bg1"/>
                </a:solidFill>
                <a:latin typeface="+mn-ea"/>
              </a:rPr>
              <a:t>(</a:t>
            </a:r>
            <a:r>
              <a:rPr lang="ko-KR" altLang="en-US" sz="1700" b="1">
                <a:solidFill>
                  <a:schemeClr val="bg1"/>
                </a:solidFill>
                <a:latin typeface="+mn-ea"/>
              </a:rPr>
              <a:t>기능 흐름도</a:t>
            </a:r>
            <a:r>
              <a:rPr lang="en-US" altLang="ko-KR" sz="1700" b="1">
                <a:solidFill>
                  <a:schemeClr val="bg1"/>
                </a:solidFill>
                <a:latin typeface="+mn-ea"/>
              </a:rPr>
              <a:t>)</a:t>
            </a:r>
            <a:endParaRPr lang="ko-KR" altLang="en-US" sz="1700" b="0" spc="-50">
              <a:solidFill>
                <a:schemeClr val="bg1"/>
              </a:solidFill>
              <a:latin typeface="+mn-ea"/>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4" name="그림 53"/>
          <p:cNvPicPr>
            <a:picLocks noChangeAspect="1"/>
          </p:cNvPicPr>
          <p:nvPr/>
        </p:nvPicPr>
        <p:blipFill rotWithShape="1">
          <a:blip r:embed="rId4"/>
          <a:stretch>
            <a:fillRect/>
          </a:stretch>
        </p:blipFill>
        <p:spPr>
          <a:xfrm>
            <a:off x="683568" y="1412776"/>
            <a:ext cx="7776864" cy="4968552"/>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lvl="0">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기능 처리도</a:t>
            </a:r>
            <a:r>
              <a:rPr lang="en-US" altLang="ko-KR" sz="1700" b="1">
                <a:solidFill>
                  <a:schemeClr val="bg1"/>
                </a:solidFill>
                <a:latin typeface="+mn-ea"/>
              </a:rPr>
              <a:t>(</a:t>
            </a:r>
            <a:r>
              <a:rPr lang="ko-KR" altLang="en-US" sz="1700" b="1">
                <a:solidFill>
                  <a:schemeClr val="bg1"/>
                </a:solidFill>
                <a:latin typeface="+mn-ea"/>
              </a:rPr>
              <a:t>기능 흐름도</a:t>
            </a:r>
            <a:r>
              <a:rPr lang="en-US" altLang="ko-KR" sz="1700" b="1">
                <a:solidFill>
                  <a:schemeClr val="bg1"/>
                </a:solidFill>
                <a:latin typeface="+mn-ea"/>
              </a:rPr>
              <a:t>)</a:t>
            </a:r>
            <a:endParaRPr lang="ko-KR" altLang="en-US" sz="1700" b="0" spc="-50">
              <a:solidFill>
                <a:schemeClr val="bg1"/>
              </a:solidFill>
              <a:latin typeface="+mn-ea"/>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4" name="그림 53"/>
          <p:cNvPicPr>
            <a:picLocks noChangeAspect="1"/>
          </p:cNvPicPr>
          <p:nvPr/>
        </p:nvPicPr>
        <p:blipFill rotWithShape="1">
          <a:blip r:embed="rId4"/>
          <a:stretch>
            <a:fillRect/>
          </a:stretch>
        </p:blipFill>
        <p:spPr>
          <a:xfrm>
            <a:off x="735444" y="1412776"/>
            <a:ext cx="7724988" cy="453650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lvl="0">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기능 처리도</a:t>
            </a:r>
            <a:r>
              <a:rPr lang="en-US" altLang="ko-KR" sz="1700" b="1">
                <a:solidFill>
                  <a:schemeClr val="bg1"/>
                </a:solidFill>
                <a:latin typeface="+mn-ea"/>
              </a:rPr>
              <a:t>(</a:t>
            </a:r>
            <a:r>
              <a:rPr lang="ko-KR" altLang="en-US" sz="1700" b="1">
                <a:solidFill>
                  <a:schemeClr val="bg1"/>
                </a:solidFill>
                <a:latin typeface="+mn-ea"/>
              </a:rPr>
              <a:t>기능 흐름도</a:t>
            </a:r>
            <a:r>
              <a:rPr lang="en-US" altLang="ko-KR" sz="1700" b="1">
                <a:solidFill>
                  <a:schemeClr val="bg1"/>
                </a:solidFill>
                <a:latin typeface="+mn-ea"/>
              </a:rPr>
              <a:t>)</a:t>
            </a:r>
            <a:endParaRPr lang="ko-KR" altLang="en-US" sz="1700" b="0" spc="-50">
              <a:solidFill>
                <a:schemeClr val="bg1"/>
              </a:solidFill>
              <a:latin typeface="+mn-ea"/>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5" name="그림 54"/>
          <p:cNvPicPr>
            <a:picLocks noChangeAspect="1"/>
          </p:cNvPicPr>
          <p:nvPr/>
        </p:nvPicPr>
        <p:blipFill rotWithShape="1">
          <a:blip r:embed="rId4"/>
          <a:stretch>
            <a:fillRect/>
          </a:stretch>
        </p:blipFill>
        <p:spPr>
          <a:xfrm>
            <a:off x="2123728" y="1300776"/>
            <a:ext cx="4896544" cy="493653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lvl="0">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기능 처리도</a:t>
            </a:r>
            <a:r>
              <a:rPr lang="en-US" altLang="ko-KR" sz="1700" b="1">
                <a:solidFill>
                  <a:schemeClr val="bg1"/>
                </a:solidFill>
                <a:latin typeface="+mn-ea"/>
              </a:rPr>
              <a:t>(</a:t>
            </a:r>
            <a:r>
              <a:rPr lang="ko-KR" altLang="en-US" sz="1700" b="1">
                <a:solidFill>
                  <a:schemeClr val="bg1"/>
                </a:solidFill>
                <a:latin typeface="+mn-ea"/>
              </a:rPr>
              <a:t>기능 흐름도</a:t>
            </a:r>
            <a:r>
              <a:rPr lang="en-US" altLang="ko-KR" sz="1700" b="1">
                <a:solidFill>
                  <a:schemeClr val="bg1"/>
                </a:solidFill>
                <a:latin typeface="+mn-ea"/>
              </a:rPr>
              <a:t>)</a:t>
            </a:r>
            <a:endParaRPr lang="ko-KR" altLang="en-US" sz="1700" b="0" spc="-50">
              <a:solidFill>
                <a:schemeClr val="bg1"/>
              </a:solidFill>
              <a:latin typeface="+mn-ea"/>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6" name="그림 55"/>
          <p:cNvPicPr>
            <a:picLocks noChangeAspect="1"/>
          </p:cNvPicPr>
          <p:nvPr/>
        </p:nvPicPr>
        <p:blipFill rotWithShape="1">
          <a:blip r:embed="rId4"/>
          <a:stretch>
            <a:fillRect/>
          </a:stretch>
        </p:blipFill>
        <p:spPr>
          <a:xfrm>
            <a:off x="1979712" y="1171235"/>
            <a:ext cx="5112568" cy="528209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시장</a:t>
            </a:r>
            <a:r>
              <a:rPr lang="en-US" altLang="ko-KR" sz="1700" b="1">
                <a:solidFill>
                  <a:schemeClr val="bg1"/>
                </a:solidFill>
                <a:latin typeface="+mn-ea"/>
                <a:cs typeface="+mj-cs"/>
              </a:rPr>
              <a:t>/</a:t>
            </a:r>
            <a:r>
              <a:rPr lang="ko-KR" altLang="en-US" sz="1700" b="1">
                <a:solidFill>
                  <a:schemeClr val="bg1"/>
                </a:solidFill>
                <a:latin typeface="+mn-ea"/>
                <a:cs typeface="+mj-cs"/>
              </a:rPr>
              <a:t>기술 동향 분석</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
        <p:nvSpPr>
          <p:cNvPr id="2" name="TextBox 1"/>
          <p:cNvSpPr txBox="1"/>
          <p:nvPr/>
        </p:nvSpPr>
        <p:spPr>
          <a:xfrm>
            <a:off x="445949" y="1196752"/>
            <a:ext cx="8252100" cy="5468842"/>
          </a:xfrm>
          <a:prstGeom prst="rect">
            <a:avLst/>
          </a:prstGeom>
        </p:spPr>
        <p:txBody>
          <a:bodyPr wrap="square">
            <a:spAutoFit/>
          </a:bodyPr>
          <a:lstStyle/>
          <a:p>
            <a:pPr lvl="0">
              <a:lnSpc>
                <a:spcPct val="150000"/>
              </a:lnSpc>
              <a:defRPr/>
            </a:pPr>
            <a:r>
              <a:rPr lang="ko-KR" altLang="en-US" sz="1900" b="1"/>
              <a:t>“아리아, 네가 내 살렸다” 돌봄 빈자리, 인공지능이 채웠다</a:t>
            </a:r>
            <a:r>
              <a:rPr lang="en-US" altLang="ko-KR" sz="1900" b="1"/>
              <a:t> (Q&amp;A)</a:t>
            </a:r>
          </a:p>
          <a:p>
            <a:pPr marL="0" indent="0">
              <a:lnSpc>
                <a:spcPct val="150000"/>
              </a:lnSpc>
              <a:buNone/>
              <a:defRPr/>
            </a:pPr>
            <a:endParaRPr lang="ko-KR" altLang="en-US" sz="1200"/>
          </a:p>
          <a:p>
            <a:pPr marL="0" indent="0">
              <a:lnSpc>
                <a:spcPct val="140000"/>
              </a:lnSpc>
              <a:buNone/>
              <a:defRPr/>
            </a:pPr>
            <a:r>
              <a:rPr lang="ko-KR" altLang="en-US" sz="1600" b="1"/>
              <a:t>Q. 긴급 SOS 구조를 받았다고 들었습니다. 당시의 상황이 구체적으로 궁금합니다.</a:t>
            </a:r>
            <a:endParaRPr lang="ko-KR" altLang="en-US" sz="1700" b="1"/>
          </a:p>
          <a:p>
            <a:pPr marL="0" indent="0">
              <a:lnSpc>
                <a:spcPct val="140000"/>
              </a:lnSpc>
              <a:buNone/>
              <a:defRPr/>
            </a:pPr>
            <a:r>
              <a:rPr lang="en-US" altLang="ko-KR" sz="1400"/>
              <a:t> </a:t>
            </a:r>
            <a:r>
              <a:rPr lang="ko-KR" altLang="en-US" sz="1400"/>
              <a:t>사고 나기 며칠 전부터 배가 살살 아팠어요. 크게 아픈 정도는 아니라 “별일 아니겠거니” 하고 넘겼지요. 시간이 조금 지나니 복통이 심해서 고통을 참을 수가 없었어요. 아픈 배를 움켜쥐고 어떻게 해야 하나 눈앞이 깜깜해지는데 둘째가 해준 이야기가 번뜩 생각이 났습니다. 아픈 일 생기면 “아리아한테 말하라”고 둘째가 알려주었거든요. “아리아 살려도! 아리아 도와도!” 하고 </a:t>
            </a:r>
            <a:r>
              <a:rPr lang="ko-KR" altLang="en-US" sz="1400" b="1"/>
              <a:t>계속 소리만 질렀지요. 그랬더니 119 선생님들이 문 앞</a:t>
            </a:r>
            <a:r>
              <a:rPr lang="ko-KR" altLang="en-US" sz="1400"/>
              <a:t>에 도착해 있는 겁니다.</a:t>
            </a:r>
            <a:r>
              <a:rPr lang="en-US" altLang="ko-KR" sz="1400"/>
              <a:t> 바로 응급실에 실려 갔는데, 맹장이 터져 복막염이 되었다고 합니다. </a:t>
            </a:r>
            <a:r>
              <a:rPr lang="en-US" altLang="ko-KR" sz="1400" b="1"/>
              <a:t>조금만 늦었어도 큰일이 났을 거</a:t>
            </a:r>
            <a:r>
              <a:rPr lang="en-US" altLang="ko-KR" sz="1400"/>
              <a:t>라고 의사 선생님이 말씀하시더라고요.</a:t>
            </a:r>
          </a:p>
          <a:p>
            <a:pPr marL="0" indent="0">
              <a:lnSpc>
                <a:spcPct val="140000"/>
              </a:lnSpc>
              <a:buNone/>
              <a:defRPr/>
            </a:pPr>
            <a:endParaRPr lang="ko-KR" altLang="en-US" sz="1600" b="1"/>
          </a:p>
          <a:p>
            <a:pPr marL="0" indent="0">
              <a:lnSpc>
                <a:spcPct val="140000"/>
              </a:lnSpc>
              <a:buNone/>
              <a:defRPr/>
            </a:pPr>
            <a:r>
              <a:rPr lang="ko-KR" altLang="en-US" sz="1600" b="1"/>
              <a:t>Q. 인공지능 돌봄 서비스가 큰 도움이 된 것으로 보입니다. 직접 사용해 본 소감이 궁금합니다.</a:t>
            </a:r>
            <a:endParaRPr lang="ko-KR" altLang="en-US" sz="1600"/>
          </a:p>
          <a:p>
            <a:pPr marL="0" indent="0">
              <a:lnSpc>
                <a:spcPct val="140000"/>
              </a:lnSpc>
              <a:buNone/>
              <a:defRPr/>
            </a:pPr>
            <a:r>
              <a:rPr lang="en-US" altLang="ko-KR" sz="1400"/>
              <a:t> </a:t>
            </a:r>
            <a:r>
              <a:rPr lang="ko-KR" altLang="en-US" sz="1400"/>
              <a:t>할아버지, 할머니들한테 꼭 필요한 것 같아요. 저처럼 눈이 안 좋고 귀도 잘 안 들리는 연세 많으신 분들에게는 더욱 필요하다고 생각합니다. 아리아만 곁에 있으면 생명도 구할 수 있고, 노래 듣는 즐거움도 있고, 사는 게 재밌어지거든요. 많은 사람이 써 봤으면 좋겠어요.</a:t>
            </a:r>
          </a:p>
          <a:p>
            <a:pPr lvl="0">
              <a:lnSpc>
                <a:spcPct val="150000"/>
              </a:lnSpc>
              <a:defRPr/>
            </a:pPr>
            <a:endParaRPr lang="ko-KR" altLang="en-US" sz="1400"/>
          </a:p>
          <a:p>
            <a:pPr lvl="0">
              <a:lnSpc>
                <a:spcPct val="150000"/>
              </a:lnSpc>
              <a:defRPr/>
            </a:pPr>
            <a:r>
              <a:rPr lang="ko-KR" altLang="en-US" sz="1300"/>
              <a:t>출처</a:t>
            </a:r>
            <a:r>
              <a:rPr lang="en-US" altLang="ko-KR" sz="1300"/>
              <a:t>: </a:t>
            </a:r>
            <a:r>
              <a:rPr lang="en-US" altLang="en-US" sz="1300">
                <a:hlinkClick r:id="rId4"/>
              </a:rPr>
              <a:t>https://news.sktelecom.com/131544</a:t>
            </a:r>
            <a:endParaRPr lang="en-US" altLang="en-US" sz="13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lvl="0">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기능 처리도</a:t>
            </a:r>
            <a:r>
              <a:rPr lang="en-US" altLang="ko-KR" sz="1700" b="1">
                <a:solidFill>
                  <a:schemeClr val="bg1"/>
                </a:solidFill>
                <a:latin typeface="+mn-ea"/>
              </a:rPr>
              <a:t>(</a:t>
            </a:r>
            <a:r>
              <a:rPr lang="ko-KR" altLang="en-US" sz="1700" b="1">
                <a:solidFill>
                  <a:schemeClr val="bg1"/>
                </a:solidFill>
                <a:latin typeface="+mn-ea"/>
              </a:rPr>
              <a:t>기능 흐름도</a:t>
            </a:r>
            <a:r>
              <a:rPr lang="en-US" altLang="ko-KR" sz="1700" b="1">
                <a:solidFill>
                  <a:schemeClr val="bg1"/>
                </a:solidFill>
                <a:latin typeface="+mn-ea"/>
              </a:rPr>
              <a:t>)</a:t>
            </a:r>
            <a:endParaRPr lang="ko-KR" altLang="en-US" sz="1700" b="0" spc="-50">
              <a:solidFill>
                <a:schemeClr val="bg1"/>
              </a:solidFill>
              <a:latin typeface="+mn-ea"/>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7" name="그림 56"/>
          <p:cNvPicPr>
            <a:picLocks noChangeAspect="1"/>
          </p:cNvPicPr>
          <p:nvPr/>
        </p:nvPicPr>
        <p:blipFill rotWithShape="1">
          <a:blip r:embed="rId4"/>
          <a:stretch>
            <a:fillRect/>
          </a:stretch>
        </p:blipFill>
        <p:spPr>
          <a:xfrm>
            <a:off x="2051720" y="1196752"/>
            <a:ext cx="4896544" cy="5460653"/>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알고리즘 명세서 </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23" name="직사각형 22"/>
          <p:cNvSpPr/>
          <p:nvPr/>
        </p:nvSpPr>
        <p:spPr>
          <a:xfrm>
            <a:off x="222256" y="1473901"/>
            <a:ext cx="4291660" cy="4386448"/>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sp>
        <p:nvSpPr>
          <p:cNvPr id="24" name="직사각형 23"/>
          <p:cNvSpPr/>
          <p:nvPr/>
        </p:nvSpPr>
        <p:spPr>
          <a:xfrm>
            <a:off x="4572000" y="1473901"/>
            <a:ext cx="4291660" cy="4386448"/>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pic>
        <p:nvPicPr>
          <p:cNvPr id="15"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
        <p:nvSpPr>
          <p:cNvPr id="16" name="TextBox 15"/>
          <p:cNvSpPr txBox="1"/>
          <p:nvPr/>
        </p:nvSpPr>
        <p:spPr>
          <a:xfrm>
            <a:off x="4568777" y="1531697"/>
            <a:ext cx="4176464" cy="4114723"/>
          </a:xfrm>
          <a:prstGeom prst="rect">
            <a:avLst/>
          </a:prstGeom>
          <a:noFill/>
        </p:spPr>
        <p:txBody>
          <a:bodyPr wrap="square">
            <a:spAutoFit/>
          </a:bodyPr>
          <a:lstStyle/>
          <a:p>
            <a:pPr marL="171450" indent="-171450">
              <a:buFont typeface="Wingdings"/>
              <a:buChar char="§"/>
              <a:defRPr/>
            </a:pPr>
            <a:r>
              <a:rPr lang="en-US" altLang="ko-KR" sz="1100" b="1">
                <a:solidFill>
                  <a:schemeClr val="tx1">
                    <a:lumMod val="75000"/>
                    <a:lumOff val="25000"/>
                  </a:schemeClr>
                </a:solidFill>
              </a:rPr>
              <a:t>AI </a:t>
            </a:r>
            <a:r>
              <a:rPr lang="ko-KR" altLang="en-US" sz="1100" b="1">
                <a:solidFill>
                  <a:schemeClr val="tx1">
                    <a:lumMod val="75000"/>
                    <a:lumOff val="25000"/>
                  </a:schemeClr>
                </a:solidFill>
              </a:rPr>
              <a:t>스피커 알고리즘</a:t>
            </a:r>
          </a:p>
          <a:p>
            <a:pPr marL="228600" indent="-228600">
              <a:buFont typeface="+mj-lt"/>
              <a:buAutoNum type="arabicParenR"/>
              <a:defRPr/>
            </a:pPr>
            <a:r>
              <a:rPr lang="en-US" altLang="ko-KR" sz="1100">
                <a:solidFill>
                  <a:schemeClr val="tx1">
                    <a:lumMod val="75000"/>
                    <a:lumOff val="25000"/>
                  </a:schemeClr>
                </a:solidFill>
              </a:rPr>
              <a:t>Google API </a:t>
            </a:r>
            <a:r>
              <a:rPr lang="ko-KR" altLang="en-US" sz="1100">
                <a:solidFill>
                  <a:schemeClr val="tx1">
                    <a:lumMod val="75000"/>
                    <a:lumOff val="25000"/>
                  </a:schemeClr>
                </a:solidFill>
              </a:rPr>
              <a:t>신청할 때 장치를 등록하고 인증키를 발급받는다</a:t>
            </a:r>
            <a:r>
              <a:rPr lang="en-US" altLang="ko-KR" sz="1100">
                <a:solidFill>
                  <a:schemeClr val="tx1">
                    <a:lumMod val="75000"/>
                    <a:lumOff val="25000"/>
                  </a:schemeClr>
                </a:solidFill>
              </a:rPr>
              <a:t>. </a:t>
            </a:r>
            <a:r>
              <a:rPr lang="ko-KR" altLang="en-US" sz="1100">
                <a:solidFill>
                  <a:schemeClr val="tx1">
                    <a:lumMod val="75000"/>
                    <a:lumOff val="25000"/>
                  </a:schemeClr>
                </a:solidFill>
              </a:rPr>
              <a:t>인증 후 구글 </a:t>
            </a:r>
            <a:r>
              <a:rPr lang="en-US" altLang="ko-KR" sz="1100">
                <a:solidFill>
                  <a:schemeClr val="tx1">
                    <a:lumMod val="75000"/>
                    <a:lumOff val="25000"/>
                  </a:schemeClr>
                </a:solidFill>
              </a:rPr>
              <a:t>API </a:t>
            </a:r>
            <a:r>
              <a:rPr lang="ko-KR" altLang="en-US" sz="1100">
                <a:solidFill>
                  <a:schemeClr val="tx1">
                    <a:lumMod val="75000"/>
                    <a:lumOff val="25000"/>
                  </a:schemeClr>
                </a:solidFill>
              </a:rPr>
              <a:t>사용설정을 하고 </a:t>
            </a:r>
            <a:r>
              <a:rPr lang="en-US" altLang="ko-KR" sz="1100">
                <a:solidFill>
                  <a:schemeClr val="tx1">
                    <a:lumMod val="75000"/>
                    <a:lumOff val="25000"/>
                  </a:schemeClr>
                </a:solidFill>
              </a:rPr>
              <a:t>Project ID</a:t>
            </a:r>
            <a:r>
              <a:rPr lang="ko-KR" altLang="en-US" sz="1100">
                <a:solidFill>
                  <a:schemeClr val="tx1">
                    <a:lumMod val="75000"/>
                    <a:lumOff val="25000"/>
                  </a:schemeClr>
                </a:solidFill>
              </a:rPr>
              <a:t>와 </a:t>
            </a:r>
            <a:r>
              <a:rPr lang="en-US" altLang="ko-KR" sz="1100">
                <a:solidFill>
                  <a:schemeClr val="tx1">
                    <a:lumMod val="75000"/>
                    <a:lumOff val="25000"/>
                  </a:schemeClr>
                </a:solidFill>
              </a:rPr>
              <a:t>Device ID</a:t>
            </a:r>
            <a:r>
              <a:rPr lang="ko-KR" altLang="en-US" sz="1100">
                <a:solidFill>
                  <a:schemeClr val="tx1">
                    <a:lumMod val="75000"/>
                    <a:lumOff val="25000"/>
                  </a:schemeClr>
                </a:solidFill>
              </a:rPr>
              <a:t>를 조회하여 장치 모델의 </a:t>
            </a:r>
            <a:r>
              <a:rPr lang="en-US" altLang="ko-KR" sz="1100">
                <a:solidFill>
                  <a:schemeClr val="tx1">
                    <a:lumMod val="75000"/>
                    <a:lumOff val="25000"/>
                  </a:schemeClr>
                </a:solidFill>
              </a:rPr>
              <a:t>ID</a:t>
            </a:r>
            <a:r>
              <a:rPr lang="ko-KR" altLang="en-US" sz="1100">
                <a:solidFill>
                  <a:schemeClr val="tx1">
                    <a:lumMod val="75000"/>
                    <a:lumOff val="25000"/>
                  </a:schemeClr>
                </a:solidFill>
              </a:rPr>
              <a:t>와 등록된 장치 인스턴스의 </a:t>
            </a:r>
            <a:r>
              <a:rPr lang="en-US" altLang="ko-KR" sz="1100">
                <a:solidFill>
                  <a:schemeClr val="tx1">
                    <a:lumMod val="75000"/>
                    <a:lumOff val="25000"/>
                  </a:schemeClr>
                </a:solidFill>
              </a:rPr>
              <a:t>ID</a:t>
            </a:r>
            <a:r>
              <a:rPr lang="ko-KR" altLang="en-US" sz="1100">
                <a:solidFill>
                  <a:schemeClr val="tx1">
                    <a:lumMod val="75000"/>
                    <a:lumOff val="25000"/>
                  </a:schemeClr>
                </a:solidFill>
              </a:rPr>
              <a:t>를 가져온다</a:t>
            </a:r>
            <a:r>
              <a:rPr lang="en-US" altLang="ko-KR" sz="1100">
                <a:solidFill>
                  <a:schemeClr val="tx1">
                    <a:lumMod val="75000"/>
                    <a:lumOff val="25000"/>
                  </a:schemeClr>
                </a:solidFill>
              </a:rPr>
              <a:t>.</a:t>
            </a:r>
            <a:br>
              <a:rPr lang="en-US" altLang="ko-KR" sz="1100">
                <a:solidFill>
                  <a:schemeClr val="tx1">
                    <a:lumMod val="75000"/>
                    <a:lumOff val="25000"/>
                  </a:schemeClr>
                </a:solidFill>
              </a:rPr>
            </a:br>
            <a:endParaRPr lang="en-US" altLang="ko-KR" sz="1100">
              <a:solidFill>
                <a:schemeClr val="tx1">
                  <a:lumMod val="75000"/>
                  <a:lumOff val="25000"/>
                </a:schemeClr>
              </a:solidFill>
            </a:endParaRPr>
          </a:p>
          <a:p>
            <a:pPr marL="228600" indent="-228600">
              <a:buFont typeface="+mj-lt"/>
              <a:buAutoNum type="arabicParenR"/>
              <a:defRPr/>
            </a:pPr>
            <a:r>
              <a:rPr lang="ko-KR" altLang="en-US" sz="1100">
                <a:solidFill>
                  <a:schemeClr val="tx1">
                    <a:lumMod val="75000"/>
                    <a:lumOff val="25000"/>
                  </a:schemeClr>
                </a:solidFill>
              </a:rPr>
              <a:t>가져온 데이터를 가지고 </a:t>
            </a:r>
            <a:r>
              <a:rPr lang="en-US" altLang="ko-KR" sz="1100">
                <a:solidFill>
                  <a:schemeClr val="tx1">
                    <a:lumMod val="75000"/>
                    <a:lumOff val="25000"/>
                  </a:schemeClr>
                </a:solidFill>
              </a:rPr>
              <a:t>Google Assistant</a:t>
            </a:r>
            <a:r>
              <a:rPr lang="ko-KR" altLang="en-US" sz="1100">
                <a:solidFill>
                  <a:schemeClr val="tx1">
                    <a:lumMod val="75000"/>
                    <a:lumOff val="25000"/>
                  </a:schemeClr>
                </a:solidFill>
              </a:rPr>
              <a:t>를 실행하여 동작되는지 확인한다</a:t>
            </a:r>
            <a:r>
              <a:rPr lang="en-US" altLang="ko-KR" sz="1100">
                <a:solidFill>
                  <a:schemeClr val="tx1">
                    <a:lumMod val="75000"/>
                    <a:lumOff val="25000"/>
                  </a:schemeClr>
                </a:solidFill>
              </a:rPr>
              <a:t>.</a:t>
            </a:r>
            <a:br>
              <a:rPr lang="en-US" altLang="ko-KR" sz="1100">
                <a:solidFill>
                  <a:schemeClr val="tx1">
                    <a:lumMod val="75000"/>
                    <a:lumOff val="25000"/>
                  </a:schemeClr>
                </a:solidFill>
              </a:rPr>
            </a:br>
            <a:r>
              <a:rPr lang="en-US" altLang="ko-KR" sz="1100">
                <a:solidFill>
                  <a:schemeClr val="tx1">
                    <a:lumMod val="75000"/>
                    <a:lumOff val="25000"/>
                  </a:schemeClr>
                </a:solidFill>
              </a:rPr>
              <a:t> </a:t>
            </a:r>
          </a:p>
          <a:p>
            <a:pPr marL="228600" indent="-228600">
              <a:buFont typeface="+mj-lt"/>
              <a:buAutoNum type="arabicParenR"/>
              <a:defRPr/>
            </a:pPr>
            <a:r>
              <a:rPr lang="en-US" altLang="ko-KR" sz="1100">
                <a:solidFill>
                  <a:schemeClr val="tx1">
                    <a:lumMod val="75000"/>
                    <a:lumOff val="25000"/>
                  </a:schemeClr>
                </a:solidFill>
              </a:rPr>
              <a:t>‘</a:t>
            </a:r>
            <a:r>
              <a:rPr lang="ko-KR" altLang="en-US" sz="1100">
                <a:solidFill>
                  <a:schemeClr val="tx1">
                    <a:lumMod val="75000"/>
                    <a:lumOff val="25000"/>
                  </a:schemeClr>
                </a:solidFill>
              </a:rPr>
              <a:t>음성요청</a:t>
            </a:r>
            <a:r>
              <a:rPr lang="en-US" altLang="ko-KR" sz="1100">
                <a:solidFill>
                  <a:schemeClr val="tx1">
                    <a:lumMod val="75000"/>
                    <a:lumOff val="25000"/>
                  </a:schemeClr>
                </a:solidFill>
              </a:rPr>
              <a:t>’</a:t>
            </a:r>
            <a:r>
              <a:rPr lang="ko-KR" altLang="en-US" sz="1100">
                <a:solidFill>
                  <a:schemeClr val="tx1">
                    <a:lumMod val="75000"/>
                    <a:lumOff val="25000"/>
                  </a:schemeClr>
                </a:solidFill>
              </a:rPr>
              <a:t>과 관련된 권한을 장치로 보낸다</a:t>
            </a:r>
            <a:r>
              <a:rPr lang="en-US" altLang="ko-KR" sz="1100">
                <a:solidFill>
                  <a:schemeClr val="tx1">
                    <a:lumMod val="75000"/>
                    <a:lumOff val="25000"/>
                  </a:schemeClr>
                </a:solidFill>
              </a:rPr>
              <a:t>. </a:t>
            </a:r>
            <a:br>
              <a:rPr lang="en-US" altLang="ko-KR" sz="1100">
                <a:solidFill>
                  <a:schemeClr val="tx1">
                    <a:lumMod val="75000"/>
                    <a:lumOff val="25000"/>
                  </a:schemeClr>
                </a:solidFill>
              </a:rPr>
            </a:br>
            <a:endParaRPr lang="en-US" altLang="ko-KR" sz="1100">
              <a:solidFill>
                <a:schemeClr val="tx1">
                  <a:lumMod val="75000"/>
                  <a:lumOff val="25000"/>
                </a:schemeClr>
              </a:solidFill>
            </a:endParaRPr>
          </a:p>
          <a:p>
            <a:pPr marL="228600" indent="-228600">
              <a:buFont typeface="+mj-lt"/>
              <a:buAutoNum type="arabicParenR"/>
              <a:defRPr/>
            </a:pPr>
            <a:r>
              <a:rPr lang="ko-KR" altLang="en-US" sz="1100">
                <a:solidFill>
                  <a:schemeClr val="tx1">
                    <a:lumMod val="75000"/>
                    <a:lumOff val="25000"/>
                  </a:schemeClr>
                </a:solidFill>
              </a:rPr>
              <a:t>허용된 권한인 경우만 라즈베리파이에 연결된 마이크를 가지고 사용자의 음성 녹음을 진행한다</a:t>
            </a:r>
            <a:r>
              <a:rPr lang="en-US" altLang="ko-KR" sz="1100">
                <a:solidFill>
                  <a:schemeClr val="tx1">
                    <a:lumMod val="75000"/>
                    <a:lumOff val="25000"/>
                  </a:schemeClr>
                </a:solidFill>
              </a:rPr>
              <a:t>.</a:t>
            </a:r>
            <a:br>
              <a:rPr lang="en-US" altLang="ko-KR" sz="1100">
                <a:solidFill>
                  <a:schemeClr val="tx1">
                    <a:lumMod val="75000"/>
                    <a:lumOff val="25000"/>
                  </a:schemeClr>
                </a:solidFill>
              </a:rPr>
            </a:br>
            <a:endParaRPr lang="en-US" altLang="ko-KR" sz="1100">
              <a:solidFill>
                <a:schemeClr val="tx1">
                  <a:lumMod val="75000"/>
                  <a:lumOff val="25000"/>
                </a:schemeClr>
              </a:solidFill>
            </a:endParaRPr>
          </a:p>
          <a:p>
            <a:pPr marL="228600" indent="-228600">
              <a:buFont typeface="+mj-lt"/>
              <a:buAutoNum type="arabicParenR"/>
              <a:defRPr/>
            </a:pPr>
            <a:r>
              <a:rPr lang="ko-KR" altLang="en-US" sz="1100">
                <a:solidFill>
                  <a:schemeClr val="tx1">
                    <a:lumMod val="75000"/>
                    <a:lumOff val="25000"/>
                  </a:schemeClr>
                </a:solidFill>
              </a:rPr>
              <a:t>음성 녹음한 파일을 </a:t>
            </a:r>
            <a:r>
              <a:rPr lang="en-US" altLang="ko-KR" sz="1100">
                <a:solidFill>
                  <a:schemeClr val="tx1">
                    <a:lumMod val="75000"/>
                    <a:lumOff val="25000"/>
                  </a:schemeClr>
                </a:solidFill>
              </a:rPr>
              <a:t>STT(Speak To Text)</a:t>
            </a:r>
            <a:r>
              <a:rPr lang="ko-KR" altLang="en-US" sz="1100">
                <a:solidFill>
                  <a:schemeClr val="tx1">
                    <a:lumMod val="75000"/>
                    <a:lumOff val="25000"/>
                  </a:schemeClr>
                </a:solidFill>
              </a:rPr>
              <a:t>를 이용하여 텍스트 형식으로 바꾸고 텍스트로 변환한 메시지를 </a:t>
            </a:r>
            <a:r>
              <a:rPr lang="en-US" altLang="ko-KR" sz="1100">
                <a:solidFill>
                  <a:schemeClr val="tx1">
                    <a:lumMod val="75000"/>
                    <a:lumOff val="25000"/>
                  </a:schemeClr>
                </a:solidFill>
              </a:rPr>
              <a:t>Google API</a:t>
            </a:r>
            <a:r>
              <a:rPr lang="ko-KR" altLang="en-US" sz="1100">
                <a:solidFill>
                  <a:schemeClr val="tx1">
                    <a:lumMod val="75000"/>
                    <a:lumOff val="25000"/>
                  </a:schemeClr>
                </a:solidFill>
              </a:rPr>
              <a:t>로 보낸다</a:t>
            </a:r>
            <a:r>
              <a:rPr lang="en-US" altLang="ko-KR" sz="1100">
                <a:solidFill>
                  <a:schemeClr val="tx1">
                    <a:lumMod val="75000"/>
                    <a:lumOff val="25000"/>
                  </a:schemeClr>
                </a:solidFill>
              </a:rPr>
              <a:t>.</a:t>
            </a:r>
          </a:p>
          <a:p>
            <a:pPr marL="228600" indent="-228600">
              <a:buFont typeface="+mj-lt"/>
              <a:buAutoNum type="arabicParenR"/>
              <a:defRPr/>
            </a:pPr>
            <a:endParaRPr lang="en-US" altLang="ko-KR" sz="1100">
              <a:solidFill>
                <a:schemeClr val="tx1">
                  <a:lumMod val="75000"/>
                  <a:lumOff val="25000"/>
                </a:schemeClr>
              </a:solidFill>
            </a:endParaRPr>
          </a:p>
          <a:p>
            <a:pPr marL="228600" indent="-228600">
              <a:buFont typeface="+mj-lt"/>
              <a:buAutoNum type="arabicParenR"/>
              <a:defRPr/>
            </a:pPr>
            <a:r>
              <a:rPr lang="ko-KR" altLang="en-US" sz="1100">
                <a:solidFill>
                  <a:schemeClr val="tx1">
                    <a:lumMod val="75000"/>
                    <a:lumOff val="25000"/>
                  </a:schemeClr>
                </a:solidFill>
              </a:rPr>
              <a:t>메시지에 대한 </a:t>
            </a:r>
            <a:r>
              <a:rPr lang="en-US" altLang="ko-KR" sz="1100">
                <a:solidFill>
                  <a:schemeClr val="tx1">
                    <a:lumMod val="75000"/>
                    <a:lumOff val="25000"/>
                  </a:schemeClr>
                </a:solidFill>
              </a:rPr>
              <a:t>Google API</a:t>
            </a:r>
            <a:r>
              <a:rPr lang="ko-KR" altLang="en-US" sz="1100">
                <a:solidFill>
                  <a:schemeClr val="tx1">
                    <a:lumMod val="75000"/>
                    <a:lumOff val="25000"/>
                  </a:schemeClr>
                </a:solidFill>
              </a:rPr>
              <a:t>로부터 응답 받은 </a:t>
            </a:r>
            <a:r>
              <a:rPr lang="en-US" altLang="ko-KR" sz="1100">
                <a:solidFill>
                  <a:schemeClr val="tx1">
                    <a:lumMod val="75000"/>
                    <a:lumOff val="25000"/>
                  </a:schemeClr>
                </a:solidFill>
              </a:rPr>
              <a:t>json </a:t>
            </a:r>
            <a:r>
              <a:rPr lang="ko-KR" altLang="en-US" sz="1100">
                <a:solidFill>
                  <a:schemeClr val="tx1">
                    <a:lumMod val="75000"/>
                    <a:lumOff val="25000"/>
                  </a:schemeClr>
                </a:solidFill>
              </a:rPr>
              <a:t>형식으로 이루어진 메시지를 </a:t>
            </a:r>
            <a:r>
              <a:rPr lang="en-US" altLang="ko-KR" sz="1100">
                <a:solidFill>
                  <a:schemeClr val="tx1">
                    <a:lumMod val="75000"/>
                    <a:lumOff val="25000"/>
                  </a:schemeClr>
                </a:solidFill>
              </a:rPr>
              <a:t>text </a:t>
            </a:r>
            <a:r>
              <a:rPr lang="ko-KR" altLang="en-US" sz="1100">
                <a:solidFill>
                  <a:schemeClr val="tx1">
                    <a:lumMod val="75000"/>
                    <a:lumOff val="25000"/>
                  </a:schemeClr>
                </a:solidFill>
              </a:rPr>
              <a:t>형식으로 바꾼 다음 </a:t>
            </a:r>
            <a:r>
              <a:rPr lang="en-US" altLang="ko-KR" sz="1100">
                <a:solidFill>
                  <a:schemeClr val="tx1">
                    <a:lumMod val="75000"/>
                    <a:lumOff val="25000"/>
                  </a:schemeClr>
                </a:solidFill>
              </a:rPr>
              <a:t>TTS(Text To Speak)</a:t>
            </a:r>
            <a:r>
              <a:rPr lang="ko-KR" altLang="en-US" sz="1100">
                <a:solidFill>
                  <a:schemeClr val="tx1">
                    <a:lumMod val="75000"/>
                    <a:lumOff val="25000"/>
                  </a:schemeClr>
                </a:solidFill>
              </a:rPr>
              <a:t>를 이용하여 오디오 파일로 변환한다</a:t>
            </a:r>
            <a:r>
              <a:rPr lang="en-US" altLang="ko-KR" sz="1100">
                <a:solidFill>
                  <a:schemeClr val="tx1">
                    <a:lumMod val="75000"/>
                    <a:lumOff val="25000"/>
                  </a:schemeClr>
                </a:solidFill>
              </a:rPr>
              <a:t>.</a:t>
            </a:r>
          </a:p>
          <a:p>
            <a:pPr marL="228600" indent="-228600">
              <a:buFont typeface="+mj-lt"/>
              <a:buAutoNum type="arabicParenR"/>
              <a:defRPr/>
            </a:pPr>
            <a:endParaRPr lang="en-US" altLang="ko-KR" sz="1100">
              <a:solidFill>
                <a:schemeClr val="tx1">
                  <a:lumMod val="75000"/>
                  <a:lumOff val="25000"/>
                </a:schemeClr>
              </a:solidFill>
            </a:endParaRPr>
          </a:p>
          <a:p>
            <a:pPr marL="228600" indent="-228600">
              <a:buFont typeface="+mj-lt"/>
              <a:buAutoNum type="arabicParenR"/>
              <a:defRPr/>
            </a:pPr>
            <a:r>
              <a:rPr lang="ko-KR" altLang="en-US" sz="1100">
                <a:solidFill>
                  <a:schemeClr val="tx1">
                    <a:lumMod val="75000"/>
                    <a:lumOff val="25000"/>
                  </a:schemeClr>
                </a:solidFill>
              </a:rPr>
              <a:t>변환한 오디오 파일은 사용자가 내린 명령에 대한 응답 메시지로 스피커를 통해 응답한다</a:t>
            </a:r>
            <a:r>
              <a:rPr lang="en-US" altLang="ko-KR" sz="1100">
                <a:solidFill>
                  <a:schemeClr val="tx1">
                    <a:lumMod val="75000"/>
                    <a:lumOff val="25000"/>
                  </a:schemeClr>
                </a:solidFill>
              </a:rPr>
              <a:t>. </a:t>
            </a:r>
          </a:p>
        </p:txBody>
      </p:sp>
      <p:pic>
        <p:nvPicPr>
          <p:cNvPr id="4" name="그림 3"/>
          <p:cNvPicPr>
            <a:picLocks noChangeAspect="1"/>
          </p:cNvPicPr>
          <p:nvPr/>
        </p:nvPicPr>
        <p:blipFill rotWithShape="1">
          <a:blip r:embed="rId4"/>
          <a:stretch>
            <a:fillRect/>
          </a:stretch>
        </p:blipFill>
        <p:spPr>
          <a:xfrm>
            <a:off x="1143950" y="1607269"/>
            <a:ext cx="2448272" cy="411971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알고리즘 상세 설명서</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7" name="직사각형 16"/>
          <p:cNvSpPr/>
          <p:nvPr/>
        </p:nvSpPr>
        <p:spPr>
          <a:xfrm>
            <a:off x="222255" y="1268760"/>
            <a:ext cx="8740117" cy="2777126"/>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sp>
        <p:nvSpPr>
          <p:cNvPr id="18" name="직사각형 17"/>
          <p:cNvSpPr/>
          <p:nvPr/>
        </p:nvSpPr>
        <p:spPr>
          <a:xfrm>
            <a:off x="234302" y="4283396"/>
            <a:ext cx="8728070" cy="1903677"/>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pic>
        <p:nvPicPr>
          <p:cNvPr id="16"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
        <p:nvSpPr>
          <p:cNvPr id="12" name="TextBox 11"/>
          <p:cNvSpPr txBox="1"/>
          <p:nvPr/>
        </p:nvSpPr>
        <p:spPr>
          <a:xfrm>
            <a:off x="278915" y="1275229"/>
            <a:ext cx="8586170" cy="2729835"/>
          </a:xfrm>
          <a:prstGeom prst="rect">
            <a:avLst/>
          </a:prstGeom>
          <a:noFill/>
        </p:spPr>
        <p:txBody>
          <a:bodyPr vert="horz" wrap="square" lIns="91440" tIns="45720" rIns="91440" bIns="45720" anchor="t">
            <a:spAutoFit/>
          </a:bodyPr>
          <a:lstStyle/>
          <a:p>
            <a:pPr marL="171450" indent="-171450">
              <a:lnSpc>
                <a:spcPct val="120000"/>
              </a:lnSpc>
              <a:buFont typeface="Wingdings"/>
              <a:buChar char="§"/>
              <a:defRPr/>
            </a:pPr>
            <a:r>
              <a:rPr lang="en-US" altLang="ko-KR" sz="1200" b="1">
                <a:solidFill>
                  <a:schemeClr val="tx1">
                    <a:lumMod val="75000"/>
                    <a:lumOff val="25000"/>
                  </a:schemeClr>
                </a:solidFill>
              </a:rPr>
              <a:t>AI </a:t>
            </a:r>
            <a:r>
              <a:rPr lang="ko-KR" altLang="en-US" sz="1200" b="1">
                <a:solidFill>
                  <a:schemeClr val="tx1">
                    <a:lumMod val="75000"/>
                    <a:lumOff val="25000"/>
                  </a:schemeClr>
                </a:solidFill>
              </a:rPr>
              <a:t>스피커 알고리즘</a:t>
            </a:r>
          </a:p>
          <a:p>
            <a:pPr marL="171450" indent="-171450">
              <a:lnSpc>
                <a:spcPct val="120000"/>
              </a:lnSpc>
              <a:buFont typeface="Wingdings"/>
              <a:buChar char="§"/>
              <a:defRPr/>
            </a:pPr>
            <a:endParaRPr lang="en-US" altLang="ko-KR" sz="1200" b="1">
              <a:solidFill>
                <a:schemeClr val="tx1">
                  <a:lumMod val="75000"/>
                  <a:lumOff val="25000"/>
                </a:schemeClr>
              </a:solidFill>
            </a:endParaRPr>
          </a:p>
          <a:p>
            <a:pPr lvl="0">
              <a:lnSpc>
                <a:spcPct val="120000"/>
              </a:lnSpc>
              <a:defRPr/>
            </a:pPr>
            <a:r>
              <a:rPr lang="en-US" altLang="ko-KR" sz="1200">
                <a:solidFill>
                  <a:schemeClr val="tx1">
                    <a:lumMod val="75000"/>
                    <a:lumOff val="25000"/>
                  </a:schemeClr>
                </a:solidFill>
              </a:rPr>
              <a:t> AI </a:t>
            </a:r>
            <a:r>
              <a:rPr lang="ko-KR" altLang="en-US" sz="1200">
                <a:solidFill>
                  <a:schemeClr val="tx1">
                    <a:lumMod val="75000"/>
                    <a:lumOff val="25000"/>
                  </a:schemeClr>
                </a:solidFill>
              </a:rPr>
              <a:t>스피커 알고리즘에는 디코더가 있으며 음성 신호를 문자 기호로 해석하는 알고리즘이다</a:t>
            </a:r>
            <a:r>
              <a:rPr lang="en-US" altLang="ko-KR" sz="1200">
                <a:solidFill>
                  <a:schemeClr val="tx1">
                    <a:lumMod val="75000"/>
                    <a:lumOff val="25000"/>
                  </a:schemeClr>
                </a:solidFill>
              </a:rPr>
              <a:t>. </a:t>
            </a:r>
            <a:r>
              <a:rPr lang="ko-KR" altLang="en-US" sz="1200">
                <a:solidFill>
                  <a:schemeClr val="tx1">
                    <a:lumMod val="75000"/>
                    <a:lumOff val="25000"/>
                  </a:schemeClr>
                </a:solidFill>
              </a:rPr>
              <a:t>이 디코딩 단계에서는 입력된 음성을 음향 모델과 언어 모델 벡터와 비교한다</a:t>
            </a:r>
            <a:r>
              <a:rPr lang="en-US" altLang="ko-KR" sz="1200">
                <a:solidFill>
                  <a:schemeClr val="tx1">
                    <a:lumMod val="75000"/>
                    <a:lumOff val="25000"/>
                  </a:schemeClr>
                </a:solidFill>
              </a:rPr>
              <a:t>. </a:t>
            </a:r>
            <a:r>
              <a:rPr lang="ko-KR" altLang="en-US" sz="1200">
                <a:solidFill>
                  <a:schemeClr val="tx1">
                    <a:lumMod val="75000"/>
                    <a:lumOff val="25000"/>
                  </a:schemeClr>
                </a:solidFill>
              </a:rPr>
              <a:t>이후 그 값을 토대로 최종 단어열을 결정하는 방식으로 인식 과정을 거친다</a:t>
            </a:r>
            <a:r>
              <a:rPr lang="en-US" altLang="ko-KR" sz="1200">
                <a:solidFill>
                  <a:schemeClr val="tx1">
                    <a:lumMod val="75000"/>
                    <a:lumOff val="25000"/>
                  </a:schemeClr>
                </a:solidFill>
              </a:rPr>
              <a:t>.  </a:t>
            </a:r>
          </a:p>
          <a:p>
            <a:pPr lvl="0">
              <a:lnSpc>
                <a:spcPct val="120000"/>
              </a:lnSpc>
              <a:defRPr/>
            </a:pPr>
            <a:r>
              <a:rPr lang="en-US" altLang="ko-KR" sz="1200">
                <a:solidFill>
                  <a:schemeClr val="tx1">
                    <a:lumMod val="75000"/>
                    <a:lumOff val="25000"/>
                  </a:schemeClr>
                </a:solidFill>
              </a:rPr>
              <a:t> </a:t>
            </a:r>
          </a:p>
          <a:p>
            <a:pPr lvl="0">
              <a:lnSpc>
                <a:spcPct val="120000"/>
              </a:lnSpc>
              <a:defRPr/>
            </a:pPr>
            <a:r>
              <a:rPr lang="en-US" altLang="ko-KR" sz="1200">
                <a:solidFill>
                  <a:schemeClr val="tx1">
                    <a:lumMod val="75000"/>
                    <a:lumOff val="25000"/>
                  </a:schemeClr>
                </a:solidFill>
              </a:rPr>
              <a:t> </a:t>
            </a:r>
            <a:r>
              <a:rPr lang="ko-KR" altLang="en-US" sz="1200">
                <a:solidFill>
                  <a:schemeClr val="tx1">
                    <a:lumMod val="75000"/>
                    <a:lumOff val="25000"/>
                  </a:schemeClr>
                </a:solidFill>
              </a:rPr>
              <a:t>가장 많이 적용된 음향 모델은 은닉 마르코프 모델로 </a:t>
            </a:r>
            <a:r>
              <a:rPr lang="en-US" altLang="ko-KR" sz="1200">
                <a:solidFill>
                  <a:schemeClr val="tx1">
                    <a:lumMod val="75000"/>
                    <a:lumOff val="25000"/>
                  </a:schemeClr>
                </a:solidFill>
              </a:rPr>
              <a:t>HMM </a:t>
            </a:r>
            <a:r>
              <a:rPr lang="ko-KR" altLang="en-US" sz="1200">
                <a:solidFill>
                  <a:schemeClr val="tx1">
                    <a:lumMod val="75000"/>
                    <a:lumOff val="25000"/>
                  </a:schemeClr>
                </a:solidFill>
              </a:rPr>
              <a:t>기반으로 이루어졌다</a:t>
            </a:r>
            <a:r>
              <a:rPr lang="en-US" altLang="ko-KR" sz="1200">
                <a:solidFill>
                  <a:schemeClr val="tx1">
                    <a:lumMod val="75000"/>
                    <a:lumOff val="25000"/>
                  </a:schemeClr>
                </a:solidFill>
              </a:rPr>
              <a:t>. HMM</a:t>
            </a:r>
            <a:r>
              <a:rPr lang="ko-KR" altLang="en-US" sz="1200">
                <a:solidFill>
                  <a:schemeClr val="tx1">
                    <a:lumMod val="75000"/>
                    <a:lumOff val="25000"/>
                  </a:schemeClr>
                </a:solidFill>
              </a:rPr>
              <a:t>은 공개된 출력 값으로 숨겨진 정보를 추정하는 모델이며 대량 축적된 데이터를 통계적으로 패턴 분석하여 입력된 정보를 추론하는 데 응용된다</a:t>
            </a:r>
            <a:r>
              <a:rPr lang="en-US" altLang="ko-KR" sz="1200">
                <a:solidFill>
                  <a:schemeClr val="tx1">
                    <a:lumMod val="75000"/>
                    <a:lumOff val="25000"/>
                  </a:schemeClr>
                </a:solidFill>
              </a:rPr>
              <a:t>. </a:t>
            </a:r>
          </a:p>
          <a:p>
            <a:pPr lvl="0">
              <a:lnSpc>
                <a:spcPct val="120000"/>
              </a:lnSpc>
              <a:defRPr/>
            </a:pPr>
            <a:endParaRPr lang="en-US" altLang="ko-KR" sz="1200">
              <a:solidFill>
                <a:schemeClr val="tx1">
                  <a:lumMod val="75000"/>
                  <a:lumOff val="25000"/>
                </a:schemeClr>
              </a:solidFill>
            </a:endParaRPr>
          </a:p>
          <a:p>
            <a:pPr lvl="0">
              <a:lnSpc>
                <a:spcPct val="120000"/>
              </a:lnSpc>
              <a:defRPr/>
            </a:pPr>
            <a:r>
              <a:rPr lang="ko-KR" altLang="en-US" sz="1200">
                <a:solidFill>
                  <a:schemeClr val="tx1">
                    <a:lumMod val="75000"/>
                    <a:lumOff val="25000"/>
                  </a:schemeClr>
                </a:solidFill>
              </a:rPr>
              <a:t>이 알고리즘이 적용된 </a:t>
            </a:r>
            <a:r>
              <a:rPr lang="en-US" altLang="ko-KR" sz="1200">
                <a:solidFill>
                  <a:schemeClr val="tx1">
                    <a:lumMod val="75000"/>
                    <a:lumOff val="25000"/>
                  </a:schemeClr>
                </a:solidFill>
              </a:rPr>
              <a:t>Google Assistant API</a:t>
            </a:r>
            <a:r>
              <a:rPr lang="ko-KR" altLang="en-US" sz="1200">
                <a:solidFill>
                  <a:schemeClr val="tx1">
                    <a:lumMod val="75000"/>
                    <a:lumOff val="25000"/>
                  </a:schemeClr>
                </a:solidFill>
              </a:rPr>
              <a:t>를 이용함으로써 빠르게 음성인식을 하고 반응할 수 있도록 하였다</a:t>
            </a:r>
            <a:r>
              <a:rPr lang="en-US" altLang="ko-KR" sz="1200">
                <a:solidFill>
                  <a:schemeClr val="tx1">
                    <a:lumMod val="75000"/>
                    <a:lumOff val="25000"/>
                  </a:schemeClr>
                </a:solidFill>
              </a:rPr>
              <a:t>.</a:t>
            </a:r>
            <a:r>
              <a:rPr lang="ko-KR" altLang="en-US" sz="1200">
                <a:solidFill>
                  <a:schemeClr val="tx1">
                    <a:lumMod val="75000"/>
                    <a:lumOff val="25000"/>
                  </a:schemeClr>
                </a:solidFill>
              </a:rPr>
              <a:t> 갤럭시인 경우 </a:t>
            </a:r>
            <a:r>
              <a:rPr lang="en-US" altLang="ko-KR" sz="1200">
                <a:solidFill>
                  <a:schemeClr val="tx1">
                    <a:lumMod val="75000"/>
                    <a:lumOff val="25000"/>
                  </a:schemeClr>
                </a:solidFill>
              </a:rPr>
              <a:t>“</a:t>
            </a:r>
            <a:r>
              <a:rPr lang="ko-KR" altLang="en-US" sz="1200">
                <a:solidFill>
                  <a:schemeClr val="tx1">
                    <a:lumMod val="75000"/>
                    <a:lumOff val="25000"/>
                  </a:schemeClr>
                </a:solidFill>
              </a:rPr>
              <a:t>빅스비</a:t>
            </a:r>
            <a:r>
              <a:rPr lang="en-US" altLang="ko-KR" sz="1200">
                <a:solidFill>
                  <a:schemeClr val="tx1">
                    <a:lumMod val="75000"/>
                    <a:lumOff val="25000"/>
                  </a:schemeClr>
                </a:solidFill>
              </a:rPr>
              <a:t>"</a:t>
            </a:r>
            <a:r>
              <a:rPr lang="ko-KR" altLang="en-US" sz="1200">
                <a:solidFill>
                  <a:schemeClr val="tx1">
                    <a:lumMod val="75000"/>
                    <a:lumOff val="25000"/>
                  </a:schemeClr>
                </a:solidFill>
              </a:rPr>
              <a:t>라는 문구가 있어야 </a:t>
            </a:r>
            <a:r>
              <a:rPr lang="en-US" altLang="ko-KR" sz="1200">
                <a:solidFill>
                  <a:schemeClr val="tx1">
                    <a:lumMod val="75000"/>
                    <a:lumOff val="25000"/>
                  </a:schemeClr>
                </a:solidFill>
              </a:rPr>
              <a:t>AI</a:t>
            </a:r>
            <a:r>
              <a:rPr lang="ko-KR" altLang="en-US" sz="1200">
                <a:solidFill>
                  <a:schemeClr val="tx1">
                    <a:lumMod val="75000"/>
                    <a:lumOff val="25000"/>
                  </a:schemeClr>
                </a:solidFill>
              </a:rPr>
              <a:t>가 반응하는 것처럼 이 알고리즘에도 특정 문구를 말함으로써 대화를 시작할 수 있도록 알고리즘을 변형하였다</a:t>
            </a:r>
            <a:r>
              <a:rPr lang="en-US" altLang="ko-KR" sz="1200">
                <a:solidFill>
                  <a:schemeClr val="tx1">
                    <a:lumMod val="75000"/>
                    <a:lumOff val="25000"/>
                  </a:schemeClr>
                </a:solidFill>
              </a:rPr>
              <a:t>.</a:t>
            </a:r>
            <a:r>
              <a:rPr lang="ko-KR" altLang="en-US" sz="1200">
                <a:solidFill>
                  <a:schemeClr val="tx1">
                    <a:lumMod val="75000"/>
                    <a:lumOff val="25000"/>
                  </a:schemeClr>
                </a:solidFill>
              </a:rPr>
              <a:t> 대화 시작 기능은 특정 문구를 말할 때마다 대화 횟수가 증가하는 역할을 한다</a:t>
            </a:r>
            <a:r>
              <a:rPr lang="en-US" altLang="ko-KR" sz="1200">
                <a:solidFill>
                  <a:schemeClr val="tx1">
                    <a:lumMod val="75000"/>
                    <a:lumOff val="25000"/>
                  </a:schemeClr>
                </a:solidFill>
              </a:rPr>
              <a:t>. </a:t>
            </a:r>
          </a:p>
        </p:txBody>
      </p:sp>
      <p:pic>
        <p:nvPicPr>
          <p:cNvPr id="3" name="그림 2"/>
          <p:cNvPicPr>
            <a:picLocks noChangeAspect="1"/>
          </p:cNvPicPr>
          <p:nvPr/>
        </p:nvPicPr>
        <p:blipFill rotWithShape="1">
          <a:blip r:embed="rId4"/>
          <a:stretch>
            <a:fillRect/>
          </a:stretch>
        </p:blipFill>
        <p:spPr>
          <a:xfrm>
            <a:off x="1556273" y="4416538"/>
            <a:ext cx="6120680" cy="174876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194537"/>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하드웨어 설계도</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3" name="그림 2"/>
          <p:cNvPicPr>
            <a:picLocks noChangeAspect="1"/>
          </p:cNvPicPr>
          <p:nvPr/>
        </p:nvPicPr>
        <p:blipFill rotWithShape="1">
          <a:blip r:embed="rId4"/>
          <a:stretch>
            <a:fillRect/>
          </a:stretch>
        </p:blipFill>
        <p:spPr>
          <a:xfrm>
            <a:off x="0" y="1196753"/>
            <a:ext cx="9144000" cy="503744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17" name="직선 연결선 16"/>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19"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프로그램 </a:t>
            </a:r>
            <a:r>
              <a:rPr lang="en-US" altLang="ko-KR" sz="1700" b="1">
                <a:solidFill>
                  <a:schemeClr val="bg1"/>
                </a:solidFill>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목록</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1026"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5" name="막힌 원호 34"/>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298210" y="1216519"/>
          <a:ext cx="8547580" cy="5452830"/>
        </p:xfrm>
        <a:graphic>
          <a:graphicData uri="http://schemas.openxmlformats.org/drawingml/2006/table">
            <a:tbl>
              <a:tblPr firstRow="1" bandRow="1"/>
              <a:tblGrid>
                <a:gridCol w="1233540">
                  <a:extLst>
                    <a:ext uri="{9D8B030D-6E8A-4147-A177-3AD203B41FA5}">
                      <a16:colId xmlns:a16="http://schemas.microsoft.com/office/drawing/2014/main" val="20000"/>
                    </a:ext>
                  </a:extLst>
                </a:gridCol>
                <a:gridCol w="2726900">
                  <a:extLst>
                    <a:ext uri="{9D8B030D-6E8A-4147-A177-3AD203B41FA5}">
                      <a16:colId xmlns:a16="http://schemas.microsoft.com/office/drawing/2014/main" val="20001"/>
                    </a:ext>
                  </a:extLst>
                </a:gridCol>
                <a:gridCol w="4587140">
                  <a:extLst>
                    <a:ext uri="{9D8B030D-6E8A-4147-A177-3AD203B41FA5}">
                      <a16:colId xmlns:a16="http://schemas.microsoft.com/office/drawing/2014/main" val="20002"/>
                    </a:ext>
                  </a:extLst>
                </a:gridCol>
              </a:tblGrid>
              <a:tr h="363522">
                <a:tc>
                  <a:txBody>
                    <a:bodyPr/>
                    <a:lstStyle/>
                    <a:p>
                      <a:pPr marL="0" marR="0" indent="0" algn="ctr" latinLnBrk="0">
                        <a:lnSpc>
                          <a:spcPct val="160000"/>
                        </a:lnSpc>
                        <a:spcBef>
                          <a:spcPts val="0"/>
                        </a:spcBef>
                        <a:spcAft>
                          <a:spcPts val="0"/>
                        </a:spcAft>
                        <a:defRPr/>
                      </a:pPr>
                      <a:r>
                        <a:rPr lang="ko-KR" altLang="en-US" sz="1200" b="1" kern="0" spc="0">
                          <a:solidFill>
                            <a:srgbClr val="000000"/>
                          </a:solidFill>
                          <a:effectLst/>
                          <a:latin typeface="+mj-lt"/>
                          <a:ea typeface="맑은 고딕"/>
                        </a:rPr>
                        <a:t>기능 분류</a:t>
                      </a:r>
                      <a:endParaRPr lang="ko-KR" altLang="en-US" sz="1200" b="1" kern="0" spc="0">
                        <a:solidFill>
                          <a:srgbClr val="000000"/>
                        </a:solidFill>
                        <a:effectLst/>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C1D6ED"/>
                    </a:solidFill>
                  </a:tcPr>
                </a:tc>
                <a:tc>
                  <a:txBody>
                    <a:bodyPr/>
                    <a:lstStyle/>
                    <a:p>
                      <a:pPr marL="0" marR="0" indent="0" algn="ctr" latinLnBrk="0">
                        <a:lnSpc>
                          <a:spcPct val="160000"/>
                        </a:lnSpc>
                        <a:spcBef>
                          <a:spcPts val="0"/>
                        </a:spcBef>
                        <a:spcAft>
                          <a:spcPts val="0"/>
                        </a:spcAft>
                        <a:defRPr/>
                      </a:pPr>
                      <a:r>
                        <a:rPr lang="ko-KR" altLang="en-US" sz="1200" b="1" kern="0" spc="0">
                          <a:solidFill>
                            <a:srgbClr val="000000"/>
                          </a:solidFill>
                          <a:effectLst/>
                          <a:latin typeface="+mj-lt"/>
                          <a:ea typeface="맑은 고딕"/>
                        </a:rPr>
                        <a:t>기능번호</a:t>
                      </a:r>
                      <a:endParaRPr lang="ko-KR" altLang="en-US" sz="1200" b="1" kern="0" spc="0">
                        <a:solidFill>
                          <a:srgbClr val="000000"/>
                        </a:solidFill>
                        <a:effectLst/>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C1D6ED"/>
                    </a:solidFill>
                  </a:tcPr>
                </a:tc>
                <a:tc>
                  <a:txBody>
                    <a:bodyPr/>
                    <a:lstStyle/>
                    <a:p>
                      <a:pPr marL="0" marR="0" indent="0" algn="ctr" latinLnBrk="0">
                        <a:lnSpc>
                          <a:spcPct val="160000"/>
                        </a:lnSpc>
                        <a:spcBef>
                          <a:spcPts val="0"/>
                        </a:spcBef>
                        <a:spcAft>
                          <a:spcPts val="0"/>
                        </a:spcAft>
                        <a:defRPr/>
                      </a:pPr>
                      <a:r>
                        <a:rPr lang="ko-KR" altLang="en-US" sz="1200" b="1" kern="0" spc="0">
                          <a:solidFill>
                            <a:srgbClr val="000000"/>
                          </a:solidFill>
                          <a:effectLst/>
                          <a:latin typeface="+mj-lt"/>
                          <a:ea typeface="맑은 고딕"/>
                        </a:rPr>
                        <a:t>기능 명</a:t>
                      </a:r>
                      <a:endParaRPr lang="ko-KR" altLang="en-US" sz="1200" b="1" kern="0" spc="0">
                        <a:solidFill>
                          <a:srgbClr val="000000"/>
                        </a:solidFill>
                        <a:effectLst/>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C1D6ED"/>
                    </a:solidFill>
                  </a:tcPr>
                </a:tc>
                <a:extLst>
                  <a:ext uri="{0D108BD9-81ED-4DB2-BD59-A6C34878D82A}">
                    <a16:rowId xmlns:a16="http://schemas.microsoft.com/office/drawing/2014/main" val="10000"/>
                  </a:ext>
                </a:extLst>
              </a:tr>
              <a:tr h="363522">
                <a:tc rowSpan="6">
                  <a:txBody>
                    <a:bodyPr/>
                    <a:lstStyle/>
                    <a:p>
                      <a:pPr marL="0" marR="0" indent="0" algn="ctr" latinLnBrk="0">
                        <a:lnSpc>
                          <a:spcPct val="160000"/>
                        </a:lnSpc>
                        <a:spcBef>
                          <a:spcPts val="0"/>
                        </a:spcBef>
                        <a:spcAft>
                          <a:spcPts val="0"/>
                        </a:spcAft>
                        <a:defRPr/>
                      </a:pPr>
                      <a:r>
                        <a:rPr lang="en-US" altLang="ko-KR" sz="1200" b="0" kern="0" spc="0">
                          <a:solidFill>
                            <a:srgbClr val="000000"/>
                          </a:solidFill>
                          <a:effectLst/>
                          <a:latin typeface="+mj-lt"/>
                        </a:rPr>
                        <a:t>LOG</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sz="1200" b="0" kern="0" spc="0">
                          <a:solidFill>
                            <a:srgbClr val="000000"/>
                          </a:solidFill>
                          <a:effectLst/>
                          <a:latin typeface="+mj-lt"/>
                        </a:rPr>
                        <a:t>LOG-01-01</a:t>
                      </a:r>
                      <a:endParaRPr lang="en-US"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로그인</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363522">
                <a:tc vMerge="1">
                  <a:txBody>
                    <a:bodyPr/>
                    <a:lstStyle/>
                    <a:p>
                      <a:pPr>
                        <a:defRPr/>
                      </a:pPr>
                      <a:endParaRPr lang="en-US" altLang="ko-KR"/>
                    </a:p>
                  </a:txBody>
                  <a:tcPr/>
                </a:tc>
                <a:tc>
                  <a:txBody>
                    <a:bodyPr/>
                    <a:lstStyle/>
                    <a:p>
                      <a:pPr marL="0" marR="0" indent="0" algn="just" latinLnBrk="1">
                        <a:lnSpc>
                          <a:spcPct val="160000"/>
                        </a:lnSpc>
                        <a:spcBef>
                          <a:spcPts val="0"/>
                        </a:spcBef>
                        <a:spcAft>
                          <a:spcPts val="0"/>
                        </a:spcAft>
                        <a:defRPr/>
                      </a:pPr>
                      <a:r>
                        <a:rPr lang="en-US" sz="1200" b="0" kern="0" spc="0">
                          <a:solidFill>
                            <a:srgbClr val="000000"/>
                          </a:solidFill>
                          <a:effectLst/>
                          <a:latin typeface="+mj-lt"/>
                        </a:rPr>
                        <a:t>LOG-01-02</a:t>
                      </a:r>
                      <a:endParaRPr lang="en-US"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회원가입</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363522">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sz="1200" b="0" kern="0" spc="0">
                          <a:solidFill>
                            <a:srgbClr val="000000"/>
                          </a:solidFill>
                          <a:effectLst/>
                          <a:latin typeface="+mj-lt"/>
                        </a:rPr>
                        <a:t>LOG-01-02</a:t>
                      </a:r>
                      <a:r>
                        <a:rPr lang="en-US" altLang="ko-KR" sz="1200" b="0" kern="0" spc="0">
                          <a:solidFill>
                            <a:srgbClr val="000000"/>
                          </a:solidFill>
                          <a:effectLst/>
                          <a:latin typeface="+mj-lt"/>
                        </a:rPr>
                        <a:t>01</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latin typeface="+mj-lt"/>
                          <a:ea typeface="맑은 고딕"/>
                        </a:rPr>
                        <a:t>회원가입</a:t>
                      </a:r>
                      <a:r>
                        <a:rPr lang="en-US" altLang="ko-KR" sz="1200" b="0" kern="0" spc="0">
                          <a:solidFill>
                            <a:srgbClr val="000000"/>
                          </a:solidFill>
                          <a:latin typeface="+mj-lt"/>
                          <a:ea typeface="맑은 고딕"/>
                        </a:rPr>
                        <a:t>_</a:t>
                      </a:r>
                      <a:r>
                        <a:rPr lang="ko-KR" altLang="en-US" sz="1200" b="0" kern="0" spc="0">
                          <a:solidFill>
                            <a:srgbClr val="000000"/>
                          </a:solidFill>
                          <a:latin typeface="+mj-lt"/>
                          <a:ea typeface="맑은 고딕"/>
                        </a:rPr>
                        <a:t>이메일인증</a:t>
                      </a: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363522">
                <a:tc vMerge="1">
                  <a:txBody>
                    <a:bodyPr/>
                    <a:lstStyle/>
                    <a:p>
                      <a:pPr>
                        <a:defRPr/>
                      </a:pPr>
                      <a:endParaRPr lang="en-US" altLang="ko-KR"/>
                    </a:p>
                  </a:txBody>
                  <a:tcPr/>
                </a:tc>
                <a:tc>
                  <a:txBody>
                    <a:bodyPr/>
                    <a:lstStyle/>
                    <a:p>
                      <a:pPr marL="0" marR="0" indent="0" algn="just" latinLnBrk="1">
                        <a:lnSpc>
                          <a:spcPct val="160000"/>
                        </a:lnSpc>
                        <a:spcBef>
                          <a:spcPts val="0"/>
                        </a:spcBef>
                        <a:spcAft>
                          <a:spcPts val="0"/>
                        </a:spcAft>
                        <a:defRPr/>
                      </a:pPr>
                      <a:r>
                        <a:rPr lang="en-US" sz="1200" b="0" kern="0" spc="0">
                          <a:solidFill>
                            <a:srgbClr val="000000"/>
                          </a:solidFill>
                          <a:effectLst/>
                          <a:latin typeface="+mj-lt"/>
                        </a:rPr>
                        <a:t>LOG-0</a:t>
                      </a:r>
                      <a:r>
                        <a:rPr lang="en-US" altLang="ko-KR" sz="1200" b="0" kern="0" spc="0">
                          <a:solidFill>
                            <a:srgbClr val="000000"/>
                          </a:solidFill>
                          <a:effectLst/>
                          <a:latin typeface="+mj-lt"/>
                        </a:rPr>
                        <a:t>1-03</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ea typeface="맑은 고딕"/>
                        </a:rPr>
                        <a:t>ID</a:t>
                      </a:r>
                      <a:r>
                        <a:rPr lang="ko-KR" altLang="en-US" sz="1200" b="0" kern="0" spc="0">
                          <a:solidFill>
                            <a:srgbClr val="000000"/>
                          </a:solidFill>
                          <a:effectLst/>
                          <a:latin typeface="+mj-lt"/>
                          <a:ea typeface="맑은 고딕"/>
                        </a:rPr>
                        <a:t> 찾기</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363522">
                <a:tc vMerge="1">
                  <a:txBody>
                    <a:bodyPr/>
                    <a:lstStyle/>
                    <a:p>
                      <a:pPr>
                        <a:defRPr/>
                      </a:pPr>
                      <a:endParaRPr lang="en-US" altLang="ko-KR"/>
                    </a:p>
                  </a:txBody>
                  <a:tcPr/>
                </a:tc>
                <a:tc>
                  <a:txBody>
                    <a:bodyPr/>
                    <a:lstStyle/>
                    <a:p>
                      <a:pPr marL="0" marR="0" indent="0" algn="just" latinLnBrk="1">
                        <a:lnSpc>
                          <a:spcPct val="160000"/>
                        </a:lnSpc>
                        <a:spcBef>
                          <a:spcPts val="0"/>
                        </a:spcBef>
                        <a:spcAft>
                          <a:spcPts val="0"/>
                        </a:spcAft>
                        <a:defRPr/>
                      </a:pPr>
                      <a:r>
                        <a:rPr lang="en-US" sz="1200" b="0" kern="0" spc="0">
                          <a:solidFill>
                            <a:srgbClr val="000000"/>
                          </a:solidFill>
                          <a:effectLst/>
                          <a:latin typeface="+mj-lt"/>
                        </a:rPr>
                        <a:t>LOG-0</a:t>
                      </a:r>
                      <a:r>
                        <a:rPr lang="en-US" altLang="ko-KR" sz="1200" b="0" kern="0" spc="0">
                          <a:solidFill>
                            <a:srgbClr val="000000"/>
                          </a:solidFill>
                          <a:effectLst/>
                          <a:latin typeface="+mj-lt"/>
                        </a:rPr>
                        <a:t>1-04</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ea typeface="맑은 고딕"/>
                        </a:rPr>
                        <a:t>Password</a:t>
                      </a:r>
                      <a:r>
                        <a:rPr lang="ko-KR" altLang="en-US" sz="1200" b="0" kern="0" spc="0">
                          <a:solidFill>
                            <a:srgbClr val="000000"/>
                          </a:solidFill>
                          <a:effectLst/>
                          <a:latin typeface="+mj-lt"/>
                          <a:ea typeface="맑은 고딕"/>
                        </a:rPr>
                        <a:t> 찾기</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r h="363522">
                <a:tc vMerge="1">
                  <a:txBody>
                    <a:bodyPr/>
                    <a:lstStyle/>
                    <a:p>
                      <a:pPr>
                        <a:defRPr/>
                      </a:pPr>
                      <a:endParaRPr lang="en-US" altLang="ko-K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latin typeface="+mj-lt"/>
                        </a:rPr>
                        <a:t>LOG-02</a:t>
                      </a: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로그아웃</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6"/>
                  </a:ext>
                </a:extLst>
              </a:tr>
              <a:tr h="363522">
                <a:tc rowSpan="8">
                  <a:txBody>
                    <a:bodyPr/>
                    <a:lstStyle/>
                    <a:p>
                      <a:pPr marL="0" marR="0" indent="0" algn="ctr" latinLnBrk="0">
                        <a:lnSpc>
                          <a:spcPct val="160000"/>
                        </a:lnSpc>
                        <a:spcBef>
                          <a:spcPts val="0"/>
                        </a:spcBef>
                        <a:spcAft>
                          <a:spcPts val="0"/>
                        </a:spcAft>
                        <a:defRPr/>
                      </a:pPr>
                      <a:r>
                        <a:rPr lang="en-US" altLang="ko-KR" sz="1200" b="0" kern="0" spc="0">
                          <a:solidFill>
                            <a:srgbClr val="000000"/>
                          </a:solidFill>
                          <a:effectLst/>
                          <a:latin typeface="+mj-lt"/>
                        </a:rPr>
                        <a:t>ENR</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ENR-01</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디바이스 등록</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7"/>
                  </a:ext>
                </a:extLst>
              </a:tr>
              <a:tr h="363522">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ENR-01-01</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디바이스 정보 등록</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8"/>
                  </a:ext>
                </a:extLst>
              </a:tr>
              <a:tr h="363522">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ENR-01-0101</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디바이스 </a:t>
                      </a:r>
                      <a:r>
                        <a:rPr lang="en-US" altLang="ko-KR" sz="1200" b="0" kern="0" spc="0">
                          <a:solidFill>
                            <a:srgbClr val="000000"/>
                          </a:solidFill>
                          <a:effectLst/>
                          <a:latin typeface="+mj-lt"/>
                          <a:ea typeface="맑은 고딕"/>
                        </a:rPr>
                        <a:t>ID</a:t>
                      </a:r>
                      <a:r>
                        <a:rPr lang="ko-KR" altLang="en-US" sz="1200" b="0" kern="0" spc="0">
                          <a:solidFill>
                            <a:srgbClr val="000000"/>
                          </a:solidFill>
                          <a:effectLst/>
                          <a:latin typeface="+mj-lt"/>
                          <a:ea typeface="맑은 고딕"/>
                        </a:rPr>
                        <a:t> 입력</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9"/>
                  </a:ext>
                </a:extLst>
              </a:tr>
              <a:tr h="363522">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ENR-01-0102</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디바이스 </a:t>
                      </a:r>
                      <a:r>
                        <a:rPr lang="en-US" altLang="ko-KR" sz="1200" b="0" kern="0" spc="0">
                          <a:solidFill>
                            <a:srgbClr val="000000"/>
                          </a:solidFill>
                          <a:effectLst/>
                          <a:latin typeface="+mj-lt"/>
                          <a:ea typeface="맑은 고딕"/>
                        </a:rPr>
                        <a:t>Password</a:t>
                      </a:r>
                      <a:r>
                        <a:rPr lang="ko-KR" altLang="en-US" sz="1200" b="0" kern="0" spc="0">
                          <a:solidFill>
                            <a:srgbClr val="000000"/>
                          </a:solidFill>
                          <a:effectLst/>
                          <a:latin typeface="+mj-lt"/>
                          <a:ea typeface="맑은 고딕"/>
                        </a:rPr>
                        <a:t> 입력</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10"/>
                  </a:ext>
                </a:extLst>
              </a:tr>
              <a:tr h="363522">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ENR-01-02</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대상자 프로필 정보 등록</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11"/>
                  </a:ext>
                </a:extLst>
              </a:tr>
              <a:tr h="363522">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ENR-01-0201</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대상자 이름 입력</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12"/>
                  </a:ext>
                </a:extLst>
              </a:tr>
              <a:tr h="363522">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ENR-01-0202</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대상자 거주지 입력</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13"/>
                  </a:ext>
                </a:extLst>
              </a:tr>
              <a:tr h="363522">
                <a:tc vMerge="1">
                  <a:txBody>
                    <a:bodyPr/>
                    <a:lstStyle/>
                    <a:p>
                      <a:pPr>
                        <a:defRPr/>
                      </a:pPr>
                      <a:endParaRPr lang="ko-KR" altLang="en-US"/>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ENR-01-0203</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대상자 나이 입력</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14"/>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17" name="직선 연결선 16"/>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19"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프로그램 </a:t>
            </a:r>
            <a:r>
              <a:rPr lang="en-US" altLang="ko-KR" sz="1700" b="1">
                <a:solidFill>
                  <a:schemeClr val="bg1"/>
                </a:solidFill>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목록</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1026"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5" name="막힌 원호 34"/>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extLst>
              <p:ext uri="{D42A27DB-BD31-4B8C-83A1-F6EECF244321}">
                <p14:modId xmlns:p14="http://schemas.microsoft.com/office/powerpoint/2010/main" val="527809221"/>
              </p:ext>
            </p:extLst>
          </p:nvPr>
        </p:nvGraphicFramePr>
        <p:xfrm>
          <a:off x="298210" y="1216519"/>
          <a:ext cx="8547580" cy="4106995"/>
        </p:xfrm>
        <a:graphic>
          <a:graphicData uri="http://schemas.openxmlformats.org/drawingml/2006/table">
            <a:tbl>
              <a:tblPr firstRow="1" bandRow="1"/>
              <a:tblGrid>
                <a:gridCol w="1233540">
                  <a:extLst>
                    <a:ext uri="{9D8B030D-6E8A-4147-A177-3AD203B41FA5}">
                      <a16:colId xmlns:a16="http://schemas.microsoft.com/office/drawing/2014/main" val="20000"/>
                    </a:ext>
                  </a:extLst>
                </a:gridCol>
                <a:gridCol w="2726900">
                  <a:extLst>
                    <a:ext uri="{9D8B030D-6E8A-4147-A177-3AD203B41FA5}">
                      <a16:colId xmlns:a16="http://schemas.microsoft.com/office/drawing/2014/main" val="20001"/>
                    </a:ext>
                  </a:extLst>
                </a:gridCol>
                <a:gridCol w="4587140">
                  <a:extLst>
                    <a:ext uri="{9D8B030D-6E8A-4147-A177-3AD203B41FA5}">
                      <a16:colId xmlns:a16="http://schemas.microsoft.com/office/drawing/2014/main" val="20002"/>
                    </a:ext>
                  </a:extLst>
                </a:gridCol>
              </a:tblGrid>
              <a:tr h="379454">
                <a:tc>
                  <a:txBody>
                    <a:bodyPr/>
                    <a:lstStyle/>
                    <a:p>
                      <a:pPr marL="0" marR="0" indent="0" algn="ctr" latinLnBrk="0">
                        <a:lnSpc>
                          <a:spcPct val="160000"/>
                        </a:lnSpc>
                        <a:spcBef>
                          <a:spcPts val="0"/>
                        </a:spcBef>
                        <a:spcAft>
                          <a:spcPts val="0"/>
                        </a:spcAft>
                        <a:defRPr/>
                      </a:pPr>
                      <a:r>
                        <a:rPr lang="ko-KR" altLang="en-US" sz="1200" b="1" kern="0" spc="0">
                          <a:solidFill>
                            <a:srgbClr val="000000"/>
                          </a:solidFill>
                          <a:effectLst/>
                          <a:latin typeface="+mj-lt"/>
                          <a:ea typeface="맑은 고딕"/>
                        </a:rPr>
                        <a:t>기능 분류</a:t>
                      </a:r>
                      <a:endParaRPr lang="ko-KR" altLang="en-US" sz="1200" b="1" kern="0" spc="0">
                        <a:solidFill>
                          <a:srgbClr val="000000"/>
                        </a:solidFill>
                        <a:effectLst/>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C1D6ED"/>
                    </a:solidFill>
                  </a:tcPr>
                </a:tc>
                <a:tc>
                  <a:txBody>
                    <a:bodyPr/>
                    <a:lstStyle/>
                    <a:p>
                      <a:pPr marL="0" marR="0" indent="0" algn="ctr" latinLnBrk="0">
                        <a:lnSpc>
                          <a:spcPct val="160000"/>
                        </a:lnSpc>
                        <a:spcBef>
                          <a:spcPts val="0"/>
                        </a:spcBef>
                        <a:spcAft>
                          <a:spcPts val="0"/>
                        </a:spcAft>
                        <a:defRPr/>
                      </a:pPr>
                      <a:r>
                        <a:rPr lang="ko-KR" altLang="en-US" sz="1200" b="1" kern="0" spc="0">
                          <a:solidFill>
                            <a:srgbClr val="000000"/>
                          </a:solidFill>
                          <a:effectLst/>
                          <a:latin typeface="+mj-lt"/>
                          <a:ea typeface="맑은 고딕"/>
                        </a:rPr>
                        <a:t>기능번호</a:t>
                      </a:r>
                      <a:endParaRPr lang="ko-KR" altLang="en-US" sz="1200" b="1" kern="0" spc="0">
                        <a:solidFill>
                          <a:srgbClr val="000000"/>
                        </a:solidFill>
                        <a:effectLst/>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C1D6ED"/>
                    </a:solidFill>
                  </a:tcPr>
                </a:tc>
                <a:tc>
                  <a:txBody>
                    <a:bodyPr/>
                    <a:lstStyle/>
                    <a:p>
                      <a:pPr marL="0" marR="0" indent="0" algn="ctr" latinLnBrk="0">
                        <a:lnSpc>
                          <a:spcPct val="160000"/>
                        </a:lnSpc>
                        <a:spcBef>
                          <a:spcPts val="0"/>
                        </a:spcBef>
                        <a:spcAft>
                          <a:spcPts val="0"/>
                        </a:spcAft>
                        <a:defRPr/>
                      </a:pPr>
                      <a:r>
                        <a:rPr lang="ko-KR" altLang="en-US" sz="1200" b="1" kern="0" spc="0">
                          <a:solidFill>
                            <a:srgbClr val="000000"/>
                          </a:solidFill>
                          <a:effectLst/>
                          <a:latin typeface="+mj-lt"/>
                          <a:ea typeface="맑은 고딕"/>
                        </a:rPr>
                        <a:t>기능 명</a:t>
                      </a:r>
                      <a:endParaRPr lang="ko-KR" altLang="en-US" sz="1200" b="1" kern="0" spc="0">
                        <a:solidFill>
                          <a:srgbClr val="000000"/>
                        </a:solidFill>
                        <a:effectLst/>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C1D6ED"/>
                    </a:solidFill>
                  </a:tcPr>
                </a:tc>
                <a:extLst>
                  <a:ext uri="{0D108BD9-81ED-4DB2-BD59-A6C34878D82A}">
                    <a16:rowId xmlns:a16="http://schemas.microsoft.com/office/drawing/2014/main" val="10000"/>
                  </a:ext>
                </a:extLst>
              </a:tr>
              <a:tr h="379454">
                <a:tc rowSpan="7">
                  <a:txBody>
                    <a:bodyPr/>
                    <a:lstStyle/>
                    <a:p>
                      <a:pPr marL="0" marR="0" indent="0" algn="ctr" latinLnBrk="0">
                        <a:lnSpc>
                          <a:spcPct val="160000"/>
                        </a:lnSpc>
                        <a:spcBef>
                          <a:spcPts val="0"/>
                        </a:spcBef>
                        <a:spcAft>
                          <a:spcPts val="0"/>
                        </a:spcAft>
                        <a:defRPr/>
                      </a:pPr>
                      <a:r>
                        <a:rPr lang="en-US" altLang="ko-KR" sz="1200" b="0" kern="0" spc="0" dirty="0">
                          <a:solidFill>
                            <a:srgbClr val="000000"/>
                          </a:solidFill>
                          <a:effectLst/>
                          <a:latin typeface="+mj-lt"/>
                        </a:rPr>
                        <a:t>EDIT</a:t>
                      </a:r>
                      <a:endParaRPr lang="en-US" altLang="ko-KR" sz="1200" b="0" kern="0" spc="0" dirty="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headEnd type="none" w="med" len="med"/>
                      <a:tailEnd type="none" w="med" len="med"/>
                    </a:lnR>
                    <a:lnT w="3556" cap="flat" cmpd="sng" algn="ctr">
                      <a:solidFill>
                        <a:srgbClr val="000000"/>
                      </a:solidFill>
                      <a:prstDash val="solid"/>
                      <a:round/>
                    </a:lnT>
                    <a:lnB w="3556" cap="flat" cmpd="sng" algn="ctr">
                      <a:solidFill>
                        <a:srgbClr val="000000"/>
                      </a:solidFill>
                      <a:prstDash val="solid"/>
                      <a:round/>
                      <a:headEnd type="none" w="med" len="med"/>
                      <a:tailEnd type="none" w="med" len="med"/>
                    </a:lnB>
                  </a:tcPr>
                </a:tc>
                <a:tc>
                  <a:txBody>
                    <a:bodyPr/>
                    <a:lstStyle/>
                    <a:p>
                      <a:pPr marL="0" marR="0" indent="0" algn="just" latinLnBrk="1">
                        <a:lnSpc>
                          <a:spcPct val="160000"/>
                        </a:lnSpc>
                        <a:spcBef>
                          <a:spcPts val="0"/>
                        </a:spcBef>
                        <a:spcAft>
                          <a:spcPts val="0"/>
                        </a:spcAft>
                        <a:defRPr/>
                      </a:pPr>
                      <a:r>
                        <a:rPr lang="en-US" altLang="ko-KR" sz="1200" b="0" kern="0" spc="0" dirty="0">
                          <a:solidFill>
                            <a:srgbClr val="000000"/>
                          </a:solidFill>
                          <a:effectLst/>
                          <a:latin typeface="+mj-lt"/>
                        </a:rPr>
                        <a:t>EDIT</a:t>
                      </a:r>
                      <a:r>
                        <a:rPr lang="en-US" sz="1200" b="0" kern="0" spc="0" dirty="0">
                          <a:solidFill>
                            <a:srgbClr val="000000"/>
                          </a:solidFill>
                          <a:effectLst/>
                          <a:latin typeface="+mj-lt"/>
                        </a:rPr>
                        <a:t>-01</a:t>
                      </a:r>
                      <a:endParaRPr lang="en-US" sz="1200" b="0" kern="0" spc="0" dirty="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등록된 디바이스 정보 수정</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379454">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EDIT</a:t>
                      </a:r>
                      <a:r>
                        <a:rPr lang="en-US" sz="1200" b="0" kern="0" spc="0">
                          <a:solidFill>
                            <a:srgbClr val="000000"/>
                          </a:solidFill>
                          <a:effectLst/>
                          <a:latin typeface="+mj-lt"/>
                        </a:rPr>
                        <a:t>-01</a:t>
                      </a:r>
                      <a:r>
                        <a:rPr lang="en-US" altLang="ko-KR" sz="1200" b="0" kern="0" spc="0">
                          <a:solidFill>
                            <a:srgbClr val="000000"/>
                          </a:solidFill>
                          <a:effectLst/>
                          <a:latin typeface="+mj-lt"/>
                        </a:rPr>
                        <a:t>-01</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디바이스 비밀번호 변경</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379454">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EDIT</a:t>
                      </a:r>
                      <a:r>
                        <a:rPr lang="en-US" sz="1200" b="0" kern="0" spc="0">
                          <a:solidFill>
                            <a:srgbClr val="000000"/>
                          </a:solidFill>
                          <a:effectLst/>
                          <a:latin typeface="+mj-lt"/>
                        </a:rPr>
                        <a:t>-01</a:t>
                      </a:r>
                      <a:r>
                        <a:rPr lang="en-US" altLang="ko-KR" sz="1200" b="0" kern="0" spc="0">
                          <a:solidFill>
                            <a:srgbClr val="000000"/>
                          </a:solidFill>
                          <a:effectLst/>
                          <a:latin typeface="+mj-lt"/>
                        </a:rPr>
                        <a:t>-02</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대상자 프로필 정보 변경</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379454">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EDIT</a:t>
                      </a:r>
                      <a:r>
                        <a:rPr lang="en-US" sz="1200" b="0" kern="0" spc="0">
                          <a:solidFill>
                            <a:srgbClr val="000000"/>
                          </a:solidFill>
                          <a:effectLst/>
                          <a:latin typeface="+mj-lt"/>
                        </a:rPr>
                        <a:t>-01</a:t>
                      </a:r>
                      <a:r>
                        <a:rPr lang="en-US" altLang="ko-KR" sz="1200" b="0" kern="0" spc="0">
                          <a:solidFill>
                            <a:srgbClr val="000000"/>
                          </a:solidFill>
                          <a:effectLst/>
                          <a:latin typeface="+mj-lt"/>
                        </a:rPr>
                        <a:t>-0201</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대상자 이름 정보 변경</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379454">
                <a:tc vMerge="1">
                  <a:txBody>
                    <a:bodyPr/>
                    <a:lstStyle/>
                    <a:p>
                      <a:pPr>
                        <a:defRPr/>
                      </a:pPr>
                      <a:endParaRPr lang="ko-KR" altLang="en-US"/>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EDIT</a:t>
                      </a:r>
                      <a:r>
                        <a:rPr lang="en-US" sz="1200" b="0" kern="0" spc="0">
                          <a:solidFill>
                            <a:srgbClr val="000000"/>
                          </a:solidFill>
                          <a:effectLst/>
                          <a:latin typeface="+mj-lt"/>
                        </a:rPr>
                        <a:t>-01</a:t>
                      </a:r>
                      <a:r>
                        <a:rPr lang="en-US" altLang="ko-KR" sz="1200" b="0" kern="0" spc="0">
                          <a:solidFill>
                            <a:srgbClr val="000000"/>
                          </a:solidFill>
                          <a:effectLst/>
                          <a:latin typeface="+mj-lt"/>
                        </a:rPr>
                        <a:t>-0202</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대상자 연령 정보 변경</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r h="379454">
                <a:tc vMerge="1">
                  <a:txBody>
                    <a:bodyPr/>
                    <a:lstStyle/>
                    <a:p>
                      <a:pPr>
                        <a:defRPr/>
                      </a:pPr>
                      <a:endParaRPr lang="ko-KR" altLang="en-US"/>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dirty="0">
                          <a:solidFill>
                            <a:srgbClr val="000000"/>
                          </a:solidFill>
                          <a:effectLst/>
                          <a:latin typeface="+mj-lt"/>
                        </a:rPr>
                        <a:t>EDIT-01-0203</a:t>
                      </a:r>
                      <a:endParaRPr lang="en-US" altLang="ko-KR" sz="1200" b="0" kern="0" spc="0" dirty="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대상자 거주지 정보 변경</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6"/>
                  </a:ext>
                </a:extLst>
              </a:tr>
              <a:tr h="379454">
                <a:tc vMerge="1">
                  <a:txBody>
                    <a:bodyPr/>
                    <a:lstStyle/>
                    <a:p>
                      <a:pPr marL="0" marR="0" indent="0" algn="ctr" latinLnBrk="0">
                        <a:lnSpc>
                          <a:spcPct val="160000"/>
                        </a:lnSpc>
                        <a:spcBef>
                          <a:spcPts val="0"/>
                        </a:spcBef>
                        <a:spcAft>
                          <a:spcPts val="0"/>
                        </a:spcAft>
                        <a:defRPr/>
                      </a:pPr>
                      <a:endParaRPr lang="en-US" altLang="ko-KR" sz="1200" b="0" kern="0" spc="0" dirty="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lnB>
                  </a:tcPr>
                </a:tc>
                <a:tc>
                  <a:txBody>
                    <a:bodyPr/>
                    <a:lstStyle/>
                    <a:p>
                      <a:pPr marL="0" marR="0" lvl="0" indent="0" algn="just" defTabSz="914400" rtl="0" eaLnBrk="1" fontAlgn="auto" latinLnBrk="1" hangingPunct="1">
                        <a:lnSpc>
                          <a:spcPct val="160000"/>
                        </a:lnSpc>
                        <a:spcBef>
                          <a:spcPts val="0"/>
                        </a:spcBef>
                        <a:spcAft>
                          <a:spcPts val="0"/>
                        </a:spcAft>
                        <a:buClrTx/>
                        <a:buSzTx/>
                        <a:buFontTx/>
                        <a:buNone/>
                        <a:tabLst/>
                        <a:defRPr/>
                      </a:pPr>
                      <a:r>
                        <a:rPr lang="en-US" altLang="ko-KR" sz="1200" b="0" kern="0" spc="0" dirty="0">
                          <a:solidFill>
                            <a:srgbClr val="000000"/>
                          </a:solidFill>
                          <a:effectLst/>
                          <a:latin typeface="+mn-lt"/>
                          <a:ea typeface="+mn-ea"/>
                          <a:cs typeface="+mn-cs"/>
                        </a:rPr>
                        <a:t>EDIT-02</a:t>
                      </a:r>
                      <a:endParaRPr lang="en-US" altLang="ko-KR" sz="1200" b="0" kern="0" spc="0" dirty="0">
                        <a:solidFill>
                          <a:srgbClr val="000000"/>
                        </a:solidFill>
                        <a:latin typeface="+mn-lt"/>
                        <a:ea typeface="+mn-ea"/>
                        <a:cs typeface="+mn-cs"/>
                      </a:endParaRPr>
                    </a:p>
                  </a:txBody>
                  <a:tcPr marL="42251" marR="42251" marT="11681" marB="1168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dirty="0">
                          <a:solidFill>
                            <a:srgbClr val="000000"/>
                          </a:solidFill>
                          <a:latin typeface="+mj-lt"/>
                          <a:ea typeface="맑은 고딕"/>
                        </a:rPr>
                        <a:t>회원 비밀번호 변경</a:t>
                      </a:r>
                    </a:p>
                  </a:txBody>
                  <a:tcPr marL="42251" marR="42251" marT="11681" marB="1168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lnR>
                    <a:lnT w="3556" cap="flat" cmpd="sng" algn="ctr">
                      <a:solidFill>
                        <a:srgbClr val="000000"/>
                      </a:solidFill>
                      <a:prstDash val="solid"/>
                      <a:round/>
                      <a:headEnd type="none" w="med" len="med"/>
                      <a:tailEnd type="none" w="med" len="med"/>
                    </a:lnT>
                    <a:lnB w="3556" cap="flat" cmpd="sng" algn="ctr">
                      <a:solidFill>
                        <a:srgbClr val="000000"/>
                      </a:solidFill>
                      <a:prstDash val="solid"/>
                      <a:round/>
                    </a:lnB>
                  </a:tcPr>
                </a:tc>
                <a:extLst>
                  <a:ext uri="{0D108BD9-81ED-4DB2-BD59-A6C34878D82A}">
                    <a16:rowId xmlns:a16="http://schemas.microsoft.com/office/drawing/2014/main" val="1132197798"/>
                  </a:ext>
                </a:extLst>
              </a:tr>
              <a:tr h="357121">
                <a:tc rowSpan="3">
                  <a:txBody>
                    <a:bodyPr/>
                    <a:lstStyle/>
                    <a:p>
                      <a:pPr marL="0" marR="0" indent="0" algn="ctr" latinLnBrk="0">
                        <a:lnSpc>
                          <a:spcPct val="160000"/>
                        </a:lnSpc>
                        <a:spcBef>
                          <a:spcPts val="0"/>
                        </a:spcBef>
                        <a:spcAft>
                          <a:spcPts val="0"/>
                        </a:spcAft>
                        <a:defRPr/>
                      </a:pPr>
                      <a:r>
                        <a:rPr lang="en-US" altLang="ko-KR" sz="1200" b="0" kern="0" spc="0">
                          <a:solidFill>
                            <a:srgbClr val="000000"/>
                          </a:solidFill>
                          <a:effectLst/>
                          <a:latin typeface="+mj-lt"/>
                        </a:rPr>
                        <a:t>DEL</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DEL-01</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계정 삭제</a:t>
                      </a:r>
                      <a:r>
                        <a:rPr lang="en-US" altLang="ko-KR" sz="1200" b="0" kern="0" spc="0">
                          <a:solidFill>
                            <a:srgbClr val="000000"/>
                          </a:solidFill>
                          <a:effectLst/>
                          <a:latin typeface="+mj-lt"/>
                          <a:ea typeface="맑은 고딕"/>
                        </a:rPr>
                        <a:t>(</a:t>
                      </a:r>
                      <a:r>
                        <a:rPr lang="ko-KR" altLang="en-US" sz="1200" b="0" kern="0" spc="0">
                          <a:solidFill>
                            <a:srgbClr val="000000"/>
                          </a:solidFill>
                          <a:effectLst/>
                          <a:latin typeface="+mj-lt"/>
                          <a:ea typeface="맑은 고딕"/>
                        </a:rPr>
                        <a:t>회원 탈퇴</a:t>
                      </a:r>
                      <a:r>
                        <a:rPr lang="en-US" altLang="ko-KR" sz="1200" b="0" kern="0" spc="0">
                          <a:solidFill>
                            <a:srgbClr val="000000"/>
                          </a:solidFill>
                          <a:effectLst/>
                          <a:latin typeface="+mj-lt"/>
                          <a:ea typeface="맑은 고딕"/>
                        </a:rPr>
                        <a:t>)</a:t>
                      </a:r>
                      <a:endParaRPr lang="ko-KR" altLang="en-US" sz="1200" b="0" kern="0" spc="0">
                        <a:solidFill>
                          <a:srgbClr val="000000"/>
                        </a:solidFill>
                        <a:effectLst/>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7"/>
                  </a:ext>
                </a:extLst>
              </a:tr>
              <a:tr h="357121">
                <a:tc vMerge="1">
                  <a:txBody>
                    <a:bodyPr/>
                    <a:lstStyle/>
                    <a:p>
                      <a:pPr>
                        <a:defRPr/>
                      </a:pPr>
                      <a:endParaRPr lang="en-US" altLang="ko-KR"/>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DEL-01-01</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삭제할 계정의 비밀번호 확인</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8"/>
                  </a:ext>
                </a:extLst>
              </a:tr>
              <a:tr h="357121">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DEL-02</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dirty="0">
                          <a:solidFill>
                            <a:srgbClr val="000000"/>
                          </a:solidFill>
                          <a:effectLst/>
                          <a:latin typeface="+mj-lt"/>
                          <a:ea typeface="맑은 고딕"/>
                        </a:rPr>
                        <a:t>등록된 디바이스 삭제</a:t>
                      </a:r>
                      <a:endParaRPr lang="ko-KR" altLang="en-US" sz="1200" b="0" kern="0" spc="0" dirty="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9"/>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17" name="직선 연결선 16"/>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19"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프로그램 </a:t>
            </a:r>
            <a:r>
              <a:rPr lang="en-US" altLang="ko-KR" sz="1700" b="1">
                <a:solidFill>
                  <a:schemeClr val="bg1"/>
                </a:solidFill>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목록</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1026"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5" name="막힌 원호 34"/>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aphicFrame>
        <p:nvGraphicFramePr>
          <p:cNvPr id="2" name="표 1"/>
          <p:cNvGraphicFramePr>
            <a:graphicFrameLocks noGrp="1"/>
          </p:cNvGraphicFramePr>
          <p:nvPr/>
        </p:nvGraphicFramePr>
        <p:xfrm>
          <a:off x="298210" y="1216519"/>
          <a:ext cx="8547580" cy="3794540"/>
        </p:xfrm>
        <a:graphic>
          <a:graphicData uri="http://schemas.openxmlformats.org/drawingml/2006/table">
            <a:tbl>
              <a:tblPr firstRow="1" bandRow="1"/>
              <a:tblGrid>
                <a:gridCol w="1233540">
                  <a:extLst>
                    <a:ext uri="{9D8B030D-6E8A-4147-A177-3AD203B41FA5}">
                      <a16:colId xmlns:a16="http://schemas.microsoft.com/office/drawing/2014/main" val="20000"/>
                    </a:ext>
                  </a:extLst>
                </a:gridCol>
                <a:gridCol w="2726900">
                  <a:extLst>
                    <a:ext uri="{9D8B030D-6E8A-4147-A177-3AD203B41FA5}">
                      <a16:colId xmlns:a16="http://schemas.microsoft.com/office/drawing/2014/main" val="20001"/>
                    </a:ext>
                  </a:extLst>
                </a:gridCol>
                <a:gridCol w="4587140">
                  <a:extLst>
                    <a:ext uri="{9D8B030D-6E8A-4147-A177-3AD203B41FA5}">
                      <a16:colId xmlns:a16="http://schemas.microsoft.com/office/drawing/2014/main" val="20002"/>
                    </a:ext>
                  </a:extLst>
                </a:gridCol>
              </a:tblGrid>
              <a:tr h="379454">
                <a:tc>
                  <a:txBody>
                    <a:bodyPr/>
                    <a:lstStyle/>
                    <a:p>
                      <a:pPr marL="0" marR="0" indent="0" algn="ctr" latinLnBrk="0">
                        <a:lnSpc>
                          <a:spcPct val="160000"/>
                        </a:lnSpc>
                        <a:spcBef>
                          <a:spcPts val="0"/>
                        </a:spcBef>
                        <a:spcAft>
                          <a:spcPts val="0"/>
                        </a:spcAft>
                        <a:defRPr/>
                      </a:pPr>
                      <a:r>
                        <a:rPr lang="ko-KR" altLang="en-US" sz="1200" b="1" kern="0" spc="0">
                          <a:solidFill>
                            <a:srgbClr val="000000"/>
                          </a:solidFill>
                          <a:effectLst/>
                          <a:latin typeface="+mj-lt"/>
                          <a:ea typeface="맑은 고딕"/>
                        </a:rPr>
                        <a:t>기능 분류</a:t>
                      </a:r>
                      <a:endParaRPr lang="ko-KR" altLang="en-US" sz="1200" b="1" kern="0" spc="0">
                        <a:solidFill>
                          <a:srgbClr val="000000"/>
                        </a:solidFill>
                        <a:effectLst/>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C1D6ED"/>
                    </a:solidFill>
                  </a:tcPr>
                </a:tc>
                <a:tc>
                  <a:txBody>
                    <a:bodyPr/>
                    <a:lstStyle/>
                    <a:p>
                      <a:pPr marL="0" marR="0" indent="0" algn="ctr" latinLnBrk="0">
                        <a:lnSpc>
                          <a:spcPct val="160000"/>
                        </a:lnSpc>
                        <a:spcBef>
                          <a:spcPts val="0"/>
                        </a:spcBef>
                        <a:spcAft>
                          <a:spcPts val="0"/>
                        </a:spcAft>
                        <a:defRPr/>
                      </a:pPr>
                      <a:r>
                        <a:rPr lang="ko-KR" altLang="en-US" sz="1200" b="1" kern="0" spc="0">
                          <a:solidFill>
                            <a:srgbClr val="000000"/>
                          </a:solidFill>
                          <a:effectLst/>
                          <a:latin typeface="+mj-lt"/>
                          <a:ea typeface="맑은 고딕"/>
                        </a:rPr>
                        <a:t>기능번호</a:t>
                      </a:r>
                      <a:endParaRPr lang="ko-KR" altLang="en-US" sz="1200" b="1" kern="0" spc="0">
                        <a:solidFill>
                          <a:srgbClr val="000000"/>
                        </a:solidFill>
                        <a:effectLst/>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C1D6ED"/>
                    </a:solidFill>
                  </a:tcPr>
                </a:tc>
                <a:tc>
                  <a:txBody>
                    <a:bodyPr/>
                    <a:lstStyle/>
                    <a:p>
                      <a:pPr marL="0" marR="0" indent="0" algn="ctr" latinLnBrk="0">
                        <a:lnSpc>
                          <a:spcPct val="160000"/>
                        </a:lnSpc>
                        <a:spcBef>
                          <a:spcPts val="0"/>
                        </a:spcBef>
                        <a:spcAft>
                          <a:spcPts val="0"/>
                        </a:spcAft>
                        <a:defRPr/>
                      </a:pPr>
                      <a:r>
                        <a:rPr lang="ko-KR" altLang="en-US" sz="1200" b="1" kern="0" spc="0">
                          <a:solidFill>
                            <a:srgbClr val="000000"/>
                          </a:solidFill>
                          <a:effectLst/>
                          <a:latin typeface="+mj-lt"/>
                          <a:ea typeface="맑은 고딕"/>
                        </a:rPr>
                        <a:t>기능 명</a:t>
                      </a:r>
                      <a:endParaRPr lang="ko-KR" altLang="en-US" sz="1200" b="1" kern="0" spc="0">
                        <a:solidFill>
                          <a:srgbClr val="000000"/>
                        </a:solidFill>
                        <a:effectLst/>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solidFill>
                      <a:srgbClr val="C1D6ED"/>
                    </a:solidFill>
                  </a:tcPr>
                </a:tc>
                <a:extLst>
                  <a:ext uri="{0D108BD9-81ED-4DB2-BD59-A6C34878D82A}">
                    <a16:rowId xmlns:a16="http://schemas.microsoft.com/office/drawing/2014/main" val="10000"/>
                  </a:ext>
                </a:extLst>
              </a:tr>
              <a:tr h="379454">
                <a:tc rowSpan="2">
                  <a:txBody>
                    <a:bodyPr/>
                    <a:lstStyle/>
                    <a:p>
                      <a:pPr marL="0" marR="0" indent="0" algn="ctr" latinLnBrk="0">
                        <a:lnSpc>
                          <a:spcPct val="160000"/>
                        </a:lnSpc>
                        <a:spcBef>
                          <a:spcPts val="0"/>
                        </a:spcBef>
                        <a:spcAft>
                          <a:spcPts val="0"/>
                        </a:spcAft>
                        <a:defRPr/>
                      </a:pPr>
                      <a:r>
                        <a:rPr lang="en-US" altLang="ko-KR" sz="1200" b="0" kern="0" spc="0">
                          <a:solidFill>
                            <a:srgbClr val="000000"/>
                          </a:solidFill>
                          <a:effectLst/>
                          <a:latin typeface="+mj-lt"/>
                        </a:rPr>
                        <a:t>SOS</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SOS</a:t>
                      </a:r>
                      <a:r>
                        <a:rPr lang="en-US" sz="1200" b="0" kern="0" spc="0">
                          <a:solidFill>
                            <a:srgbClr val="000000"/>
                          </a:solidFill>
                          <a:effectLst/>
                          <a:latin typeface="+mj-lt"/>
                        </a:rPr>
                        <a:t>-01</a:t>
                      </a:r>
                      <a:endParaRPr lang="en-US" altLang="ko-KR" sz="1200" b="0" kern="0" spc="0">
                        <a:solidFill>
                          <a:srgbClr val="000000"/>
                        </a:solidFill>
                        <a:effectLst/>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긴급 메시지 전송</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1"/>
                  </a:ext>
                </a:extLst>
              </a:tr>
              <a:tr h="379454">
                <a:tc vMerge="1">
                  <a:txBody>
                    <a:bodyPr/>
                    <a:lstStyle/>
                    <a:p>
                      <a:pPr>
                        <a:defRPr/>
                      </a:pPr>
                      <a:endParaRPr lang="en-US" altLang="ko-K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SOS</a:t>
                      </a:r>
                      <a:r>
                        <a:rPr lang="en-US" sz="1200" b="0" kern="0" spc="0">
                          <a:solidFill>
                            <a:srgbClr val="000000"/>
                          </a:solidFill>
                          <a:effectLst/>
                          <a:latin typeface="+mj-lt"/>
                        </a:rPr>
                        <a:t>-0</a:t>
                      </a:r>
                      <a:r>
                        <a:rPr lang="en-US" altLang="ko-KR" sz="1200" b="0" kern="0" spc="0">
                          <a:solidFill>
                            <a:srgbClr val="000000"/>
                          </a:solidFill>
                          <a:effectLst/>
                          <a:latin typeface="+mj-lt"/>
                        </a:rPr>
                        <a:t>2</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latin typeface="+mj-lt"/>
                          <a:ea typeface="맑은 고딕"/>
                        </a:rPr>
                        <a:t>이상징후 판단 </a:t>
                      </a:r>
                      <a:r>
                        <a:rPr lang="en-US" altLang="ko-KR" sz="1200" b="0" kern="0" spc="0">
                          <a:solidFill>
                            <a:srgbClr val="000000"/>
                          </a:solidFill>
                          <a:latin typeface="+mj-lt"/>
                          <a:ea typeface="맑은 고딕"/>
                        </a:rPr>
                        <a:t>SOS</a:t>
                      </a:r>
                      <a:r>
                        <a:rPr lang="ko-KR" altLang="en-US" sz="1200" b="0" kern="0" spc="0">
                          <a:solidFill>
                            <a:srgbClr val="000000"/>
                          </a:solidFill>
                          <a:latin typeface="+mj-lt"/>
                          <a:ea typeface="맑은 고딕"/>
                        </a:rPr>
                        <a:t> </a:t>
                      </a:r>
                      <a:r>
                        <a:rPr lang="en-US" altLang="ko-KR" sz="1200" b="0" kern="0" spc="0">
                          <a:solidFill>
                            <a:srgbClr val="000000"/>
                          </a:solidFill>
                          <a:latin typeface="+mj-lt"/>
                          <a:ea typeface="맑은 고딕"/>
                        </a:rPr>
                        <a:t>Alarm</a:t>
                      </a: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2"/>
                  </a:ext>
                </a:extLst>
              </a:tr>
              <a:tr h="379454">
                <a:tc rowSpan="7">
                  <a:txBody>
                    <a:bodyPr/>
                    <a:lstStyle/>
                    <a:p>
                      <a:pPr marL="0" marR="0" indent="0" algn="ctr" latinLnBrk="0">
                        <a:lnSpc>
                          <a:spcPct val="160000"/>
                        </a:lnSpc>
                        <a:spcBef>
                          <a:spcPts val="0"/>
                        </a:spcBef>
                        <a:spcAft>
                          <a:spcPts val="0"/>
                        </a:spcAft>
                        <a:defRPr/>
                      </a:pPr>
                      <a:r>
                        <a:rPr lang="en-US" altLang="ko-KR" sz="1200" b="0" kern="0" spc="0">
                          <a:solidFill>
                            <a:srgbClr val="000000"/>
                          </a:solidFill>
                          <a:effectLst/>
                          <a:latin typeface="+mj-lt"/>
                        </a:rPr>
                        <a:t>DIS</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DIS-01</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디바이스 목록 표시</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3"/>
                  </a:ext>
                </a:extLst>
              </a:tr>
              <a:tr h="379454">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DIS-01-01</a:t>
                      </a:r>
                      <a:endParaRPr lang="en-US" altLang="ko-KR" sz="1200" b="0" kern="0" spc="0">
                        <a:solidFill>
                          <a:srgbClr val="000000"/>
                        </a:solidFill>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등록된 디바이스</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4"/>
                  </a:ext>
                </a:extLst>
              </a:tr>
              <a:tr h="379454">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DIS-01-02</a:t>
                      </a:r>
                      <a:endParaRPr lang="ko-KR" altLang="en-US" sz="1200" b="0" kern="0" spc="0">
                        <a:solidFill>
                          <a:srgbClr val="000000"/>
                        </a:solidFill>
                        <a:effectLst/>
                        <a:latin typeface="+mj-lt"/>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디바이스의 간단한 정보</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5"/>
                  </a:ext>
                </a:extLst>
              </a:tr>
              <a:tr h="379454">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DIS-02</a:t>
                      </a: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latin typeface="+mj-lt"/>
                          <a:ea typeface="맑은 고딕"/>
                        </a:rPr>
                        <a:t>디바이스 상세정보</a:t>
                      </a: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6"/>
                  </a:ext>
                </a:extLst>
              </a:tr>
              <a:tr h="379454">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DIS-03</a:t>
                      </a: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디바이스 데이터 모니터링</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7"/>
                  </a:ext>
                </a:extLst>
              </a:tr>
              <a:tr h="379454">
                <a:tc vMerge="1">
                  <a:txBody>
                    <a:bodyPr/>
                    <a:lstStyle/>
                    <a:p>
                      <a:pPr>
                        <a:defRPr/>
                      </a:pPr>
                      <a:endParaRPr lang="ko-KR" altLang="en-US"/>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DIS-03-01</a:t>
                      </a: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ko-KR" altLang="en-US" sz="1200" b="0" kern="0" spc="0">
                          <a:solidFill>
                            <a:srgbClr val="000000"/>
                          </a:solidFill>
                          <a:effectLst/>
                          <a:latin typeface="+mj-lt"/>
                          <a:ea typeface="맑은 고딕"/>
                        </a:rPr>
                        <a:t>문열림 센서를 이용한 대상자의 정보</a:t>
                      </a:r>
                      <a:endParaRPr lang="ko-KR" altLang="en-US" sz="1200" b="0" kern="0" spc="0">
                        <a:solidFill>
                          <a:srgbClr val="000000"/>
                        </a:solidFill>
                        <a:latin typeface="+mj-lt"/>
                        <a:ea typeface="맑은 고딕"/>
                      </a:endParaRP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8"/>
                  </a:ext>
                </a:extLst>
              </a:tr>
              <a:tr h="379454">
                <a:tc vMerge="1">
                  <a:txBody>
                    <a:bodyPr/>
                    <a:lstStyle/>
                    <a:p>
                      <a:pPr>
                        <a:defRPr/>
                      </a:pPr>
                      <a:endParaRPr lang="ko-KR" altLang="en-US"/>
                    </a:p>
                  </a:txBody>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rPr>
                        <a:t>DIS-03-02</a:t>
                      </a: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tc>
                  <a:txBody>
                    <a:bodyPr/>
                    <a:lstStyle/>
                    <a:p>
                      <a:pPr marL="0" marR="0" indent="0" algn="just" latinLnBrk="1">
                        <a:lnSpc>
                          <a:spcPct val="160000"/>
                        </a:lnSpc>
                        <a:spcBef>
                          <a:spcPts val="0"/>
                        </a:spcBef>
                        <a:spcAft>
                          <a:spcPts val="0"/>
                        </a:spcAft>
                        <a:defRPr/>
                      </a:pPr>
                      <a:r>
                        <a:rPr lang="en-US" altLang="ko-KR" sz="1200" b="0" kern="0" spc="0">
                          <a:solidFill>
                            <a:srgbClr val="000000"/>
                          </a:solidFill>
                          <a:effectLst/>
                          <a:latin typeface="+mj-lt"/>
                          <a:ea typeface="맑은 고딕"/>
                        </a:rPr>
                        <a:t>AI</a:t>
                      </a:r>
                      <a:r>
                        <a:rPr lang="ko-KR" altLang="en-US" sz="1200" b="0" kern="0" spc="0">
                          <a:solidFill>
                            <a:srgbClr val="000000"/>
                          </a:solidFill>
                          <a:effectLst/>
                          <a:latin typeface="+mj-lt"/>
                          <a:ea typeface="맑은 고딕"/>
                        </a:rPr>
                        <a:t>스피커를 이용한 대상자의 정보</a:t>
                      </a:r>
                    </a:p>
                  </a:txBody>
                  <a:tcPr marL="42251" marR="42251" marT="11681" marB="11681" anchor="ctr">
                    <a:lnL w="3556" cap="flat" cmpd="sng" algn="ctr">
                      <a:solidFill>
                        <a:srgbClr val="000000"/>
                      </a:solidFill>
                      <a:prstDash val="solid"/>
                      <a:round/>
                    </a:lnL>
                    <a:lnR w="3556" cap="flat" cmpd="sng" algn="ctr">
                      <a:solidFill>
                        <a:srgbClr val="000000"/>
                      </a:solidFill>
                      <a:prstDash val="solid"/>
                      <a:round/>
                    </a:lnR>
                    <a:lnT w="3556" cap="flat" cmpd="sng" algn="ctr">
                      <a:solidFill>
                        <a:srgbClr val="000000"/>
                      </a:solidFill>
                      <a:prstDash val="solid"/>
                      <a:round/>
                    </a:lnT>
                    <a:lnB w="3556" cap="flat" cmpd="sng" algn="ctr">
                      <a:solidFill>
                        <a:srgbClr val="000000"/>
                      </a:solidFill>
                      <a:prstDash val="solid"/>
                      <a:round/>
                    </a:lnB>
                  </a:tcPr>
                </a:tc>
                <a:extLst>
                  <a:ext uri="{0D108BD9-81ED-4DB2-BD59-A6C34878D82A}">
                    <a16:rowId xmlns:a16="http://schemas.microsoft.com/office/drawing/2014/main" val="10009"/>
                  </a:ext>
                </a:extLst>
              </a:tr>
            </a:tbl>
          </a:graphicData>
        </a:graphic>
      </p:graphicFrame>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18" name="직선 연결선 17"/>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4" name="제목 12"/>
          <p:cNvSpPr txBox="1"/>
          <p:nvPr/>
        </p:nvSpPr>
        <p:spPr>
          <a:xfrm>
            <a:off x="323528" y="692696"/>
            <a:ext cx="2880320" cy="296631"/>
          </a:xfrm>
          <a:prstGeom prst="rect">
            <a:avLst/>
          </a:prstGeom>
        </p:spPr>
        <p:txBody>
          <a:bodyPr vert="horz" lIns="91440" tIns="45720" rIns="91440" bIns="45720" anchor="t">
            <a:noAutofit/>
          </a:bodyPr>
          <a:lstStyle/>
          <a:p>
            <a:pPr lvl="0">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테이블 정의서 </a:t>
            </a:r>
            <a:r>
              <a:rPr lang="en-US" altLang="ko-KR" sz="1700" b="1">
                <a:solidFill>
                  <a:schemeClr val="bg1"/>
                </a:solidFill>
                <a:latin typeface="+mn-ea"/>
              </a:rPr>
              <a:t>- </a:t>
            </a:r>
            <a:r>
              <a:rPr lang="en-US" altLang="ko-KR" sz="1700" b="1">
                <a:solidFill>
                  <a:schemeClr val="bg1"/>
                </a:solidFill>
                <a:latin typeface="+mn-ea"/>
                <a:cs typeface="+mj-cs"/>
              </a:rPr>
              <a:t>ERD</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0" name="막힌 원호 29"/>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4" name="Rectangle 2"/>
          <p:cNvSpPr>
            <a:spLocks noChangeArrowheads="1"/>
          </p:cNvSpPr>
          <p:nvPr/>
        </p:nvSpPr>
        <p:spPr>
          <a:xfrm>
            <a:off x="0" y="0"/>
            <a:ext cx="9144000" cy="457200"/>
          </a:xfrm>
          <a:prstGeom prst="rect">
            <a:avLst/>
          </a:prstGeom>
          <a:no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3" name="직사각형 12"/>
          <p:cNvSpPr/>
          <p:nvPr/>
        </p:nvSpPr>
        <p:spPr>
          <a:xfrm>
            <a:off x="222256" y="1473901"/>
            <a:ext cx="8742232" cy="4386448"/>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pic>
        <p:nvPicPr>
          <p:cNvPr id="21"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22" name="그림 21"/>
          <p:cNvPicPr>
            <a:picLocks noChangeAspect="1"/>
          </p:cNvPicPr>
          <p:nvPr/>
        </p:nvPicPr>
        <p:blipFill rotWithShape="1">
          <a:blip r:embed="rId4"/>
          <a:stretch>
            <a:fillRect/>
          </a:stretch>
        </p:blipFill>
        <p:spPr>
          <a:xfrm>
            <a:off x="514586" y="1812454"/>
            <a:ext cx="8103249" cy="369379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18" name="직선 연결선 17"/>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4" name="제목 12"/>
          <p:cNvSpPr txBox="1"/>
          <p:nvPr/>
        </p:nvSpPr>
        <p:spPr>
          <a:xfrm>
            <a:off x="323528" y="692696"/>
            <a:ext cx="2880320" cy="296631"/>
          </a:xfrm>
          <a:prstGeom prst="rect">
            <a:avLst/>
          </a:prstGeom>
        </p:spPr>
        <p:txBody>
          <a:bodyPr vert="horz" lIns="91440" tIns="45720" rIns="91440" bIns="45720" anchor="t">
            <a:noAutofit/>
          </a:bodyPr>
          <a:lstStyle/>
          <a:p>
            <a:pPr lvl="0">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테이블 정의서 </a:t>
            </a:r>
            <a:r>
              <a:rPr lang="en-US" altLang="ko-KR" sz="1700" b="1">
                <a:solidFill>
                  <a:schemeClr val="bg1"/>
                </a:solidFill>
                <a:latin typeface="+mn-ea"/>
              </a:rPr>
              <a:t>- </a:t>
            </a:r>
            <a:r>
              <a:rPr lang="en-US" altLang="ko-KR" sz="1700" b="1">
                <a:solidFill>
                  <a:schemeClr val="bg1"/>
                </a:solidFill>
                <a:latin typeface="+mn-ea"/>
                <a:cs typeface="+mj-cs"/>
              </a:rPr>
              <a:t>ERD</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0" name="막힌 원호 29"/>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4" name="Rectangle 2"/>
          <p:cNvSpPr>
            <a:spLocks noChangeArrowheads="1"/>
          </p:cNvSpPr>
          <p:nvPr/>
        </p:nvSpPr>
        <p:spPr>
          <a:xfrm>
            <a:off x="0" y="0"/>
            <a:ext cx="9144000" cy="457200"/>
          </a:xfrm>
          <a:prstGeom prst="rect">
            <a:avLst/>
          </a:prstGeom>
          <a:no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3" name="직사각형 12"/>
          <p:cNvSpPr/>
          <p:nvPr/>
        </p:nvSpPr>
        <p:spPr>
          <a:xfrm>
            <a:off x="222256" y="1473901"/>
            <a:ext cx="8742232" cy="4386448"/>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pic>
        <p:nvPicPr>
          <p:cNvPr id="21"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2" name="그림 1"/>
          <p:cNvPicPr>
            <a:picLocks noChangeAspect="1"/>
          </p:cNvPicPr>
          <p:nvPr/>
        </p:nvPicPr>
        <p:blipFill rotWithShape="1">
          <a:blip r:embed="rId4"/>
          <a:stretch>
            <a:fillRect/>
          </a:stretch>
        </p:blipFill>
        <p:spPr>
          <a:xfrm>
            <a:off x="388615" y="3972916"/>
            <a:ext cx="7524328" cy="1173519"/>
          </a:xfrm>
          <a:prstGeom prst="rect">
            <a:avLst/>
          </a:prstGeom>
        </p:spPr>
      </p:pic>
      <p:pic>
        <p:nvPicPr>
          <p:cNvPr id="3" name="그림 2"/>
          <p:cNvPicPr>
            <a:picLocks noChangeAspect="1"/>
          </p:cNvPicPr>
          <p:nvPr/>
        </p:nvPicPr>
        <p:blipFill rotWithShape="1">
          <a:blip r:embed="rId5"/>
          <a:stretch>
            <a:fillRect/>
          </a:stretch>
        </p:blipFill>
        <p:spPr>
          <a:xfrm>
            <a:off x="408886" y="1483029"/>
            <a:ext cx="6588224" cy="205994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18" name="직선 연결선 17"/>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4" name="제목 12"/>
          <p:cNvSpPr txBox="1"/>
          <p:nvPr/>
        </p:nvSpPr>
        <p:spPr>
          <a:xfrm>
            <a:off x="323528" y="692696"/>
            <a:ext cx="2880320" cy="296631"/>
          </a:xfrm>
          <a:prstGeom prst="rect">
            <a:avLst/>
          </a:prstGeom>
        </p:spPr>
        <p:txBody>
          <a:bodyPr vert="horz" lIns="91440" tIns="45720" rIns="91440" bIns="45720" anchor="t">
            <a:noAutofit/>
          </a:bodyPr>
          <a:lstStyle/>
          <a:p>
            <a:pPr lvl="0">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테이블 정의서 </a:t>
            </a:r>
            <a:r>
              <a:rPr lang="en-US" altLang="ko-KR" sz="1700" b="1">
                <a:solidFill>
                  <a:schemeClr val="bg1"/>
                </a:solidFill>
                <a:latin typeface="+mn-ea"/>
              </a:rPr>
              <a:t>- </a:t>
            </a:r>
            <a:r>
              <a:rPr lang="en-US" altLang="ko-KR" sz="1700" b="1">
                <a:solidFill>
                  <a:schemeClr val="bg1"/>
                </a:solidFill>
                <a:latin typeface="+mn-ea"/>
                <a:cs typeface="+mj-cs"/>
              </a:rPr>
              <a:t>ERD</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29"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0" name="막힌 원호 29"/>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4" name="Rectangle 2"/>
          <p:cNvSpPr>
            <a:spLocks noChangeArrowheads="1"/>
          </p:cNvSpPr>
          <p:nvPr/>
        </p:nvSpPr>
        <p:spPr>
          <a:xfrm>
            <a:off x="0" y="0"/>
            <a:ext cx="9144000" cy="457200"/>
          </a:xfrm>
          <a:prstGeom prst="rect">
            <a:avLst/>
          </a:prstGeom>
          <a:no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sp>
        <p:nvSpPr>
          <p:cNvPr id="13" name="직사각형 12"/>
          <p:cNvSpPr/>
          <p:nvPr/>
        </p:nvSpPr>
        <p:spPr>
          <a:xfrm>
            <a:off x="222256" y="1473900"/>
            <a:ext cx="8742232" cy="5123451"/>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pic>
        <p:nvPicPr>
          <p:cNvPr id="21"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 name="그림 4"/>
          <p:cNvPicPr>
            <a:picLocks noChangeAspect="1"/>
          </p:cNvPicPr>
          <p:nvPr/>
        </p:nvPicPr>
        <p:blipFill rotWithShape="1">
          <a:blip r:embed="rId4"/>
          <a:stretch>
            <a:fillRect/>
          </a:stretch>
        </p:blipFill>
        <p:spPr>
          <a:xfrm>
            <a:off x="393686" y="3625379"/>
            <a:ext cx="6750846" cy="1176976"/>
          </a:xfrm>
          <a:prstGeom prst="rect">
            <a:avLst/>
          </a:prstGeom>
        </p:spPr>
      </p:pic>
      <p:pic>
        <p:nvPicPr>
          <p:cNvPr id="6" name="그림 5"/>
          <p:cNvPicPr>
            <a:picLocks noChangeAspect="1"/>
          </p:cNvPicPr>
          <p:nvPr/>
        </p:nvPicPr>
        <p:blipFill rotWithShape="1">
          <a:blip r:embed="rId5"/>
          <a:stretch>
            <a:fillRect/>
          </a:stretch>
        </p:blipFill>
        <p:spPr>
          <a:xfrm>
            <a:off x="455295" y="4952599"/>
            <a:ext cx="6689237" cy="1192079"/>
          </a:xfrm>
          <a:prstGeom prst="rect">
            <a:avLst/>
          </a:prstGeom>
        </p:spPr>
      </p:pic>
      <p:pic>
        <p:nvPicPr>
          <p:cNvPr id="7" name="그림 6"/>
          <p:cNvPicPr>
            <a:picLocks noChangeAspect="1"/>
          </p:cNvPicPr>
          <p:nvPr/>
        </p:nvPicPr>
        <p:blipFill rotWithShape="1">
          <a:blip r:embed="rId6"/>
          <a:stretch>
            <a:fillRect/>
          </a:stretch>
        </p:blipFill>
        <p:spPr>
          <a:xfrm>
            <a:off x="424356" y="1531989"/>
            <a:ext cx="6565481" cy="200694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시장</a:t>
            </a:r>
            <a:r>
              <a:rPr lang="en-US" altLang="ko-KR" sz="1700" b="1">
                <a:solidFill>
                  <a:schemeClr val="bg1"/>
                </a:solidFill>
                <a:latin typeface="+mn-ea"/>
                <a:cs typeface="+mj-cs"/>
              </a:rPr>
              <a:t>/</a:t>
            </a:r>
            <a:r>
              <a:rPr lang="ko-KR" altLang="en-US" sz="1700" b="1">
                <a:solidFill>
                  <a:schemeClr val="bg1"/>
                </a:solidFill>
                <a:latin typeface="+mn-ea"/>
                <a:cs typeface="+mj-cs"/>
              </a:rPr>
              <a:t>기술 동향 분석</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
        <p:nvSpPr>
          <p:cNvPr id="2" name="TextBox 1"/>
          <p:cNvSpPr txBox="1"/>
          <p:nvPr/>
        </p:nvSpPr>
        <p:spPr>
          <a:xfrm>
            <a:off x="266438" y="980728"/>
            <a:ext cx="8698050" cy="5684866"/>
          </a:xfrm>
          <a:prstGeom prst="rect">
            <a:avLst/>
          </a:prstGeom>
        </p:spPr>
        <p:txBody>
          <a:bodyPr wrap="square">
            <a:spAutoFit/>
          </a:bodyPr>
          <a:lstStyle/>
          <a:p>
            <a:pPr marL="0" indent="0">
              <a:lnSpc>
                <a:spcPct val="150000"/>
              </a:lnSpc>
              <a:buNone/>
              <a:defRPr/>
            </a:pPr>
            <a:endParaRPr lang="ko-KR" altLang="en-US" sz="1900" b="1"/>
          </a:p>
          <a:p>
            <a:pPr marL="0" indent="0">
              <a:lnSpc>
                <a:spcPct val="140000"/>
              </a:lnSpc>
              <a:buNone/>
              <a:defRPr/>
            </a:pPr>
            <a:r>
              <a:rPr lang="ko-KR" altLang="en-US" sz="1600" b="1"/>
              <a:t>◆AI스피커 통한 장애인 돕기 위한 시도 다양</a:t>
            </a:r>
          </a:p>
          <a:p>
            <a:pPr marL="0" indent="0">
              <a:lnSpc>
                <a:spcPct val="140000"/>
              </a:lnSpc>
              <a:buNone/>
              <a:defRPr/>
            </a:pPr>
            <a:endParaRPr lang="ko-KR" altLang="en-US" sz="1600" b="1"/>
          </a:p>
          <a:p>
            <a:pPr marL="0" indent="0">
              <a:lnSpc>
                <a:spcPct val="140000"/>
              </a:lnSpc>
              <a:buNone/>
              <a:defRPr/>
            </a:pPr>
            <a:r>
              <a:rPr lang="ko-KR" altLang="en-US" sz="1400"/>
              <a:t> 기업이 복지 서비스를 개바에 한창인 가운데 국책 연구기관은 원천기술 개발에 나서고 있다. 한국전자통신연구원(ETRI)은 지난해 4월 일반 전자책을 바로 읽어주는 핵심 원천기술 '씨(SEA) 플랫폼'을 발표했다.</a:t>
            </a:r>
          </a:p>
          <a:p>
            <a:pPr marL="0" indent="0">
              <a:lnSpc>
                <a:spcPct val="140000"/>
              </a:lnSpc>
              <a:buNone/>
              <a:defRPr/>
            </a:pPr>
            <a:r>
              <a:rPr lang="en-US" altLang="ko-KR" sz="1400"/>
              <a:t>...(</a:t>
            </a:r>
            <a:r>
              <a:rPr lang="ko-KR" altLang="en-US" sz="1400"/>
              <a:t>생략</a:t>
            </a:r>
            <a:r>
              <a:rPr lang="en-US" altLang="ko-KR" sz="1400"/>
              <a:t>)</a:t>
            </a:r>
          </a:p>
          <a:p>
            <a:pPr marL="0" indent="0">
              <a:lnSpc>
                <a:spcPct val="140000"/>
              </a:lnSpc>
              <a:buNone/>
              <a:defRPr/>
            </a:pPr>
            <a:r>
              <a:rPr lang="ko-KR" altLang="en-US" sz="1400" b="1"/>
              <a:t>AI스피커를 이용한 복지 서비스</a:t>
            </a:r>
            <a:r>
              <a:rPr lang="ko-KR" altLang="en-US" sz="1400"/>
              <a:t>는 해외에서도 </a:t>
            </a:r>
            <a:r>
              <a:rPr lang="ko-KR" altLang="en-US" sz="1400" b="1"/>
              <a:t>보편화 </a:t>
            </a:r>
            <a:r>
              <a:rPr lang="ko-KR" altLang="en-US" sz="1400"/>
              <a:t>되고 있어 세계적으로 빠르게 </a:t>
            </a:r>
            <a:r>
              <a:rPr lang="ko-KR" altLang="en-US" sz="1400" b="1"/>
              <a:t>대중화</a:t>
            </a:r>
            <a:r>
              <a:rPr lang="ko-KR" altLang="en-US" sz="1400"/>
              <a:t> 될 것으로 보인다. 아마존은 카메라와 디스플레이가 달린 자사 AI스피커 ‘에코쇼’에 ‘쇼 앤 텔(Show and Tell)’이나는 장애인용 도우미 기능을 탑재했다. 시각장애인이 손에 들고 있는 게 무엇인지 음성으로 알려주는 기능이다. 사용자가 에코쇼 앞에서 “알렉사, 내가 뭘 들고 있지?”라고 물으면 이를 파악해 알려준다.</a:t>
            </a:r>
          </a:p>
          <a:p>
            <a:pPr marL="0" indent="0">
              <a:lnSpc>
                <a:spcPct val="140000"/>
              </a:lnSpc>
              <a:buNone/>
              <a:defRPr/>
            </a:pPr>
            <a:endParaRPr lang="ko-KR" altLang="en-US" sz="1400"/>
          </a:p>
          <a:p>
            <a:pPr marL="0" indent="0">
              <a:lnSpc>
                <a:spcPct val="140000"/>
              </a:lnSpc>
              <a:buNone/>
              <a:defRPr/>
            </a:pPr>
            <a:r>
              <a:rPr lang="ko-KR" altLang="en-US" sz="1400"/>
              <a:t>국내에선 AI스피커 복지 서비스는 빠르게 자리잡아가고 있다. 서울시설공단은 지난 3월부터 네이버 AI스피커 ‘클로바’를 이용해 AI스피커를 이용한 장애인 콜택시 호출 서비스를 진행 중이다. 이용자가 AI스피커에 “장애인 콜택시 불러줘”라고 말하면 호출이 접수된다. 이와 함께 콜택시 대기자수와 미세먼지 정보, 도착 예상 시간 등을 알려준다.</a:t>
            </a:r>
            <a:r>
              <a:rPr lang="ko-KR" altLang="en-US" sz="1400" b="1"/>
              <a:t> 홍순봉 한국시각장애인협회 회장은 “다양한 AI 서비스가 장애인의 사회 접근성을 한 단계 끌어올릴 수 있을 것”이라고 말했다.</a:t>
            </a:r>
          </a:p>
          <a:p>
            <a:pPr marL="0" indent="0">
              <a:lnSpc>
                <a:spcPct val="140000"/>
              </a:lnSpc>
              <a:buNone/>
              <a:defRPr/>
            </a:pPr>
            <a:endParaRPr lang="ko-KR" altLang="en-US" sz="1400" b="1"/>
          </a:p>
          <a:p>
            <a:pPr lvl="0">
              <a:lnSpc>
                <a:spcPct val="150000"/>
              </a:lnSpc>
              <a:defRPr/>
            </a:pPr>
            <a:r>
              <a:rPr lang="ko-KR" altLang="en-US" sz="1300"/>
              <a:t>출처</a:t>
            </a:r>
            <a:r>
              <a:rPr lang="en-US" altLang="ko-KR" sz="1300"/>
              <a:t>: </a:t>
            </a:r>
            <a:r>
              <a:rPr lang="en-US" altLang="en-US" sz="1300">
                <a:hlinkClick r:id="rId4"/>
              </a:rPr>
              <a:t>https://www.wired.kr/news/articleView.html?idxno=373</a:t>
            </a:r>
            <a:endParaRPr lang="en-US" altLang="en-US" sz="1300"/>
          </a:p>
        </p:txBody>
      </p:sp>
      <p:sp>
        <p:nvSpPr>
          <p:cNvPr id="33" name="TextBox 32"/>
          <p:cNvSpPr txBox="1"/>
          <p:nvPr/>
        </p:nvSpPr>
        <p:spPr>
          <a:xfrm>
            <a:off x="3923903" y="823372"/>
            <a:ext cx="5688657" cy="374873"/>
          </a:xfrm>
          <a:prstGeom prst="rect">
            <a:avLst/>
          </a:prstGeom>
        </p:spPr>
        <p:txBody>
          <a:bodyPr wrap="square">
            <a:spAutoFit/>
          </a:bodyPr>
          <a:lstStyle/>
          <a:p>
            <a:pPr>
              <a:defRPr/>
            </a:pPr>
            <a:r>
              <a:rPr lang="ko-KR" altLang="en-US" sz="1900" b="1"/>
              <a:t>사회 복지사로 나선 ‘인공지능 스피커</a:t>
            </a:r>
            <a:r>
              <a:rPr lang="en-US" altLang="ko-KR" sz="1900" b="1"/>
              <a:t>’</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kumimoji="0" lang="ko-KR" altLang="en-US" sz="1700" b="1" i="0" u="none" strike="noStrike" kern="1200" cap="none" spc="0" normalizeH="0" baseline="0">
                <a:solidFill>
                  <a:schemeClr val="bg1"/>
                </a:solidFill>
                <a:effectLst/>
                <a:uLnTx/>
                <a:uFillTx/>
                <a:latin typeface="+mn-ea"/>
                <a:cs typeface="+mj-cs"/>
              </a:rPr>
              <a:t>핵심소스코드</a:t>
            </a:r>
            <a:r>
              <a:rPr kumimoji="0" lang="en-US" altLang="ko-KR" sz="1700" b="1" i="0" u="none" strike="noStrike" kern="1200" cap="none" spc="0" normalizeH="0" baseline="0">
                <a:solidFill>
                  <a:schemeClr val="bg1"/>
                </a:solidFill>
                <a:effectLst/>
                <a:uLnTx/>
                <a:uFillTx/>
                <a:latin typeface="+mn-ea"/>
                <a:cs typeface="+mj-cs"/>
              </a:rPr>
              <a:t>(1)</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7" name="직사각형 16"/>
          <p:cNvSpPr/>
          <p:nvPr/>
        </p:nvSpPr>
        <p:spPr>
          <a:xfrm>
            <a:off x="222255" y="1473901"/>
            <a:ext cx="8740117" cy="4763411"/>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5" name="그림 4"/>
          <p:cNvPicPr>
            <a:picLocks noChangeAspect="1"/>
          </p:cNvPicPr>
          <p:nvPr/>
        </p:nvPicPr>
        <p:blipFill rotWithShape="1">
          <a:blip r:embed="rId4"/>
          <a:stretch>
            <a:fillRect/>
          </a:stretch>
        </p:blipFill>
        <p:spPr>
          <a:xfrm>
            <a:off x="718291" y="1526714"/>
            <a:ext cx="7748044" cy="4657783"/>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H/W</a:t>
            </a:r>
            <a:r>
              <a:rPr kumimoji="0" lang="ko-KR" altLang="en-US" sz="1700" b="1" i="0" u="none" strike="noStrike" kern="1200" cap="none" spc="0" normalizeH="0" baseline="0">
                <a:solidFill>
                  <a:schemeClr val="bg1"/>
                </a:solidFill>
                <a:effectLst/>
                <a:uLnTx/>
                <a:uFillTx/>
                <a:latin typeface="+mn-ea"/>
                <a:cs typeface="+mj-cs"/>
              </a:rPr>
              <a:t> 실사</a:t>
            </a: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7" name="직사각형 16"/>
          <p:cNvSpPr/>
          <p:nvPr/>
        </p:nvSpPr>
        <p:spPr>
          <a:xfrm>
            <a:off x="222255" y="1473901"/>
            <a:ext cx="8740117" cy="4763411"/>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pic>
        <p:nvPicPr>
          <p:cNvPr id="33" name="그림 32"/>
          <p:cNvPicPr/>
          <p:nvPr/>
        </p:nvPicPr>
        <p:blipFill rotWithShape="1">
          <a:blip r:embed="rId4">
            <a:lum/>
          </a:blip>
          <a:srcRect/>
          <a:stretch>
            <a:fillRect/>
          </a:stretch>
        </p:blipFill>
        <p:spPr>
          <a:xfrm>
            <a:off x="5148064" y="2276872"/>
            <a:ext cx="2997058" cy="2733911"/>
          </a:xfrm>
          <a:prstGeom prst="rect">
            <a:avLst/>
          </a:prstGeom>
        </p:spPr>
      </p:pic>
      <p:sp>
        <p:nvSpPr>
          <p:cNvPr id="34" name="TextBox 33"/>
          <p:cNvSpPr txBox="1"/>
          <p:nvPr/>
        </p:nvSpPr>
        <p:spPr>
          <a:xfrm>
            <a:off x="750593" y="2775278"/>
            <a:ext cx="3821407" cy="366067"/>
          </a:xfrm>
          <a:prstGeom prst="rect">
            <a:avLst/>
          </a:prstGeom>
        </p:spPr>
        <p:txBody>
          <a:bodyPr wrap="square">
            <a:spAutoFit/>
          </a:bodyPr>
          <a:lstStyle/>
          <a:p>
            <a:pPr algn="ctr">
              <a:defRPr/>
            </a:pPr>
            <a:r>
              <a:rPr b="1" i="0" u="none" strike="noStrike">
                <a:solidFill>
                  <a:srgbClr val="000000"/>
                </a:solidFill>
                <a:latin typeface="맑은 고딕"/>
                <a:ea typeface="맑은 고딕"/>
              </a:rPr>
              <a:t>외출여부와 실내 활동 여부 감지</a:t>
            </a:r>
          </a:p>
        </p:txBody>
      </p:sp>
      <p:sp>
        <p:nvSpPr>
          <p:cNvPr id="35" name="TextBox 34"/>
          <p:cNvSpPr txBox="1"/>
          <p:nvPr/>
        </p:nvSpPr>
        <p:spPr>
          <a:xfrm>
            <a:off x="504056" y="3429000"/>
            <a:ext cx="4283968" cy="1976149"/>
          </a:xfrm>
          <a:prstGeom prst="rect">
            <a:avLst/>
          </a:prstGeom>
        </p:spPr>
        <p:txBody>
          <a:bodyPr wrap="square">
            <a:spAutoFit/>
          </a:bodyPr>
          <a:lstStyle/>
          <a:p>
            <a:pPr>
              <a:lnSpc>
                <a:spcPct val="130000"/>
              </a:lnSpc>
              <a:defRPr/>
            </a:pPr>
            <a:r>
              <a:rPr sz="1900" b="0" i="0" u="none" strike="noStrike">
                <a:solidFill>
                  <a:srgbClr val="000000"/>
                </a:solidFill>
                <a:latin typeface="맑은 고딕"/>
                <a:ea typeface="맑은 고딕"/>
              </a:rPr>
              <a:t>각 문에 있는 마그네틱 문열림 센서를 통해 대상자가 문을 여닫은 횟수와 시각을 측정할 수 있다</a:t>
            </a:r>
            <a:r>
              <a:rPr lang="EN-US" sz="1900" b="0" i="0" u="none" strike="noStrike">
                <a:solidFill>
                  <a:srgbClr val="000000"/>
                </a:solidFill>
                <a:latin typeface="맑은 고딕"/>
                <a:ea typeface="맑은 고딕"/>
              </a:rPr>
              <a:t>. 라즈베리파이와 블루투스 통신하여 측정 로그를 송신한다.</a:t>
            </a:r>
          </a:p>
        </p:txBody>
      </p:sp>
      <p:sp>
        <p:nvSpPr>
          <p:cNvPr id="36" name="TextBox 35"/>
          <p:cNvSpPr txBox="1"/>
          <p:nvPr/>
        </p:nvSpPr>
        <p:spPr>
          <a:xfrm>
            <a:off x="606577" y="2099767"/>
            <a:ext cx="3821407" cy="393877"/>
          </a:xfrm>
          <a:prstGeom prst="rect">
            <a:avLst/>
          </a:prstGeom>
        </p:spPr>
        <p:txBody>
          <a:bodyPr wrap="square">
            <a:spAutoFit/>
          </a:bodyPr>
          <a:lstStyle/>
          <a:p>
            <a:pPr algn="ctr">
              <a:defRPr/>
            </a:pPr>
            <a:r>
              <a:rPr lang="ko-KR" altLang="en-US" sz="2000" b="1" i="0" u="none" strike="noStrike">
                <a:solidFill>
                  <a:srgbClr val="000000"/>
                </a:solidFill>
                <a:latin typeface="맑은 고딕"/>
                <a:ea typeface="맑은 고딕"/>
              </a:rPr>
              <a:t>문열림센서</a:t>
            </a:r>
          </a:p>
        </p:txBody>
      </p:sp>
      <p:sp>
        <p:nvSpPr>
          <p:cNvPr id="37" name="TextBox 36"/>
          <p:cNvSpPr txBox="1"/>
          <p:nvPr/>
        </p:nvSpPr>
        <p:spPr>
          <a:xfrm>
            <a:off x="5707326" y="5157192"/>
            <a:ext cx="2177042" cy="318546"/>
          </a:xfrm>
          <a:prstGeom prst="rect">
            <a:avLst/>
          </a:prstGeom>
        </p:spPr>
        <p:txBody>
          <a:bodyPr wrap="none">
            <a:spAutoFit/>
          </a:bodyPr>
          <a:lstStyle/>
          <a:p>
            <a:pPr>
              <a:defRPr/>
            </a:pPr>
            <a:r>
              <a:rPr sz="1500" b="0" i="0" u="none" strike="noStrike">
                <a:solidFill>
                  <a:srgbClr val="000000"/>
                </a:solidFill>
                <a:latin typeface="맑은 고딕"/>
                <a:ea typeface="맑은 고딕"/>
              </a:rPr>
              <a:t>문이 열리면 </a:t>
            </a:r>
            <a:r>
              <a:rPr lang="EN-US" sz="1500" b="0" i="0" u="none" strike="noStrike">
                <a:solidFill>
                  <a:srgbClr val="000000"/>
                </a:solidFill>
                <a:latin typeface="맑은 고딕"/>
                <a:ea typeface="맑은 고딕"/>
              </a:rPr>
              <a:t>led가 꺼짐</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7"/>
            <a:ext cx="2952328" cy="272474"/>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H/W</a:t>
            </a:r>
            <a:r>
              <a:rPr kumimoji="0" lang="ko-KR" altLang="en-US" sz="1700" b="1" i="0" u="none" strike="noStrike" kern="1200" cap="none" spc="0" normalizeH="0" baseline="0">
                <a:solidFill>
                  <a:schemeClr val="bg1"/>
                </a:solidFill>
                <a:effectLst/>
                <a:uLnTx/>
                <a:uFillTx/>
                <a:latin typeface="+mn-ea"/>
                <a:cs typeface="+mj-cs"/>
              </a:rPr>
              <a:t> 실사</a:t>
            </a: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17" name="직사각형 16"/>
          <p:cNvSpPr/>
          <p:nvPr/>
        </p:nvSpPr>
        <p:spPr>
          <a:xfrm>
            <a:off x="222255" y="1473901"/>
            <a:ext cx="8740117" cy="4763411"/>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
        <p:nvSpPr>
          <p:cNvPr id="34" name="TextBox 33"/>
          <p:cNvSpPr txBox="1"/>
          <p:nvPr/>
        </p:nvSpPr>
        <p:spPr>
          <a:xfrm>
            <a:off x="750592" y="2775278"/>
            <a:ext cx="3821407" cy="366067"/>
          </a:xfrm>
          <a:prstGeom prst="rect">
            <a:avLst/>
          </a:prstGeom>
        </p:spPr>
        <p:txBody>
          <a:bodyPr wrap="square">
            <a:spAutoFit/>
          </a:bodyPr>
          <a:lstStyle/>
          <a:p>
            <a:pPr algn="ctr">
              <a:defRPr/>
            </a:pPr>
            <a:r>
              <a:rPr b="1" i="0" u="none" strike="noStrike">
                <a:latin typeface="맑은 고딕"/>
                <a:ea typeface="맑은 고딕"/>
              </a:rPr>
              <a:t>대화 빈도 및 대화 시</a:t>
            </a:r>
            <a:r>
              <a:rPr lang="ko-KR" altLang="en-US" b="1" i="0" u="none" strike="noStrike">
                <a:latin typeface="맑은 고딕"/>
                <a:ea typeface="맑은 고딕"/>
              </a:rPr>
              <a:t>간</a:t>
            </a:r>
            <a:r>
              <a:rPr b="1" i="0" u="none" strike="noStrike">
                <a:latin typeface="맑은 고딕"/>
                <a:ea typeface="맑은 고딕"/>
              </a:rPr>
              <a:t> 파악</a:t>
            </a:r>
          </a:p>
        </p:txBody>
      </p:sp>
      <p:sp>
        <p:nvSpPr>
          <p:cNvPr id="35" name="TextBox 34"/>
          <p:cNvSpPr txBox="1"/>
          <p:nvPr/>
        </p:nvSpPr>
        <p:spPr>
          <a:xfrm>
            <a:off x="504055" y="3429000"/>
            <a:ext cx="4283968" cy="1217295"/>
          </a:xfrm>
          <a:prstGeom prst="rect">
            <a:avLst/>
          </a:prstGeom>
        </p:spPr>
        <p:txBody>
          <a:bodyPr wrap="square">
            <a:spAutoFit/>
          </a:bodyPr>
          <a:lstStyle/>
          <a:p>
            <a:pPr>
              <a:lnSpc>
                <a:spcPct val="130000"/>
              </a:lnSpc>
              <a:defRPr/>
            </a:pPr>
            <a:r>
              <a:rPr sz="1900" b="0" i="0" u="none" strike="noStrike">
                <a:latin typeface="맑은 고딕"/>
                <a:ea typeface="맑은 고딕"/>
              </a:rPr>
              <a:t>AI 스피커를 이용해 대화를 이어나가며, 이때 대화 횟수와 대화 시</a:t>
            </a:r>
            <a:r>
              <a:rPr lang="ko-KR" altLang="en-US" sz="1900" b="0" i="0" u="none" strike="noStrike">
                <a:latin typeface="맑은 고딕"/>
                <a:ea typeface="맑은 고딕"/>
              </a:rPr>
              <a:t>간</a:t>
            </a:r>
            <a:r>
              <a:rPr sz="1900" b="0" i="0" u="none" strike="noStrike">
                <a:latin typeface="맑은 고딕"/>
                <a:ea typeface="맑은 고딕"/>
              </a:rPr>
              <a:t>을 측정할 수 있다.</a:t>
            </a:r>
          </a:p>
        </p:txBody>
      </p:sp>
      <p:sp>
        <p:nvSpPr>
          <p:cNvPr id="36" name="TextBox 35"/>
          <p:cNvSpPr txBox="1"/>
          <p:nvPr/>
        </p:nvSpPr>
        <p:spPr>
          <a:xfrm>
            <a:off x="606577" y="2099767"/>
            <a:ext cx="3821407" cy="393878"/>
          </a:xfrm>
          <a:prstGeom prst="rect">
            <a:avLst/>
          </a:prstGeom>
        </p:spPr>
        <p:txBody>
          <a:bodyPr wrap="square">
            <a:spAutoFit/>
          </a:bodyPr>
          <a:lstStyle/>
          <a:p>
            <a:pPr algn="ctr">
              <a:defRPr/>
            </a:pPr>
            <a:r>
              <a:rPr lang="en-US" altLang="ko-KR" sz="2000" b="1" i="0" u="none" strike="noStrike">
                <a:solidFill>
                  <a:srgbClr val="000000"/>
                </a:solidFill>
                <a:latin typeface="맑은 고딕"/>
                <a:ea typeface="맑은 고딕"/>
              </a:rPr>
              <a:t>AI</a:t>
            </a:r>
            <a:r>
              <a:rPr lang="ko-KR" altLang="en-US" sz="2000" b="1" i="0" u="none" strike="noStrike">
                <a:solidFill>
                  <a:srgbClr val="000000"/>
                </a:solidFill>
                <a:latin typeface="맑은 고딕"/>
                <a:ea typeface="맑은 고딕"/>
              </a:rPr>
              <a:t> 스피커</a:t>
            </a:r>
          </a:p>
        </p:txBody>
      </p:sp>
      <p:pic>
        <p:nvPicPr>
          <p:cNvPr id="37" name="그림 36"/>
          <p:cNvPicPr/>
          <p:nvPr/>
        </p:nvPicPr>
        <p:blipFill rotWithShape="1">
          <a:blip r:embed="rId4">
            <a:lum/>
          </a:blip>
          <a:srcRect/>
          <a:stretch>
            <a:fillRect/>
          </a:stretch>
        </p:blipFill>
        <p:spPr>
          <a:xfrm rot="16200000">
            <a:off x="5660704" y="2326869"/>
            <a:ext cx="2561693" cy="3181777"/>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6"/>
            <a:ext cx="2808312" cy="296631"/>
          </a:xfrm>
          <a:prstGeom prst="rect">
            <a:avLst/>
          </a:prstGeom>
        </p:spPr>
        <p:txBody>
          <a:bodyPr vert="horz" lIns="91440" tIns="45720" rIns="91440" bIns="45720" anchor="t">
            <a:noAutofit/>
          </a:bodyPr>
          <a:lstStyle/>
          <a:p>
            <a:pPr lvl="0">
              <a:spcBef>
                <a:spcPct val="0"/>
              </a:spcBef>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rPr>
              <a:t>참조</a:t>
            </a:r>
            <a:r>
              <a:rPr lang="en-US" altLang="ko-KR" sz="1700" b="1">
                <a:solidFill>
                  <a:schemeClr val="bg1"/>
                </a:solidFill>
                <a:latin typeface="+mn-ea"/>
              </a:rPr>
              <a:t>- </a:t>
            </a:r>
            <a:r>
              <a:rPr kumimoji="0" lang="ko-KR" altLang="en-US" sz="1700" b="1" i="0" u="none" strike="noStrike" kern="1200" cap="none" spc="0" normalizeH="0" baseline="0">
                <a:solidFill>
                  <a:schemeClr val="bg1"/>
                </a:solidFill>
                <a:effectLst/>
                <a:uLnTx/>
                <a:uFillTx/>
                <a:latin typeface="+mn-ea"/>
                <a:cs typeface="+mj-cs"/>
              </a:rPr>
              <a:t>개발 환경 및 설명</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3"/>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2" name="Google Shape;188;p22"/>
          <p:cNvPicPr/>
          <p:nvPr/>
        </p:nvPicPr>
        <p:blipFill rotWithShape="1">
          <a:blip r:embed="rId4">
            <a:alphaModFix/>
          </a:blip>
          <a:srcRect t="40490"/>
          <a:stretch>
            <a:fillRect/>
          </a:stretch>
        </p:blipFill>
        <p:spPr>
          <a:xfrm>
            <a:off x="7934555" y="206489"/>
            <a:ext cx="1217032" cy="482825"/>
          </a:xfrm>
          <a:prstGeom prst="rect">
            <a:avLst/>
          </a:prstGeom>
          <a:noFill/>
          <a:ln>
            <a:noFill/>
          </a:ln>
        </p:spPr>
      </p:pic>
      <p:graphicFrame>
        <p:nvGraphicFramePr>
          <p:cNvPr id="33" name="표 32"/>
          <p:cNvGraphicFramePr>
            <a:graphicFrameLocks noGrp="1"/>
          </p:cNvGraphicFramePr>
          <p:nvPr/>
        </p:nvGraphicFramePr>
        <p:xfrm>
          <a:off x="755576" y="1412776"/>
          <a:ext cx="7771327" cy="4752139"/>
        </p:xfrm>
        <a:graphic>
          <a:graphicData uri="http://schemas.openxmlformats.org/drawingml/2006/table">
            <a:tbl>
              <a:tblPr firstRow="1" bandRow="1"/>
              <a:tblGrid>
                <a:gridCol w="918622">
                  <a:extLst>
                    <a:ext uri="{9D8B030D-6E8A-4147-A177-3AD203B41FA5}">
                      <a16:colId xmlns:a16="http://schemas.microsoft.com/office/drawing/2014/main" val="20000"/>
                    </a:ext>
                  </a:extLst>
                </a:gridCol>
                <a:gridCol w="1227585">
                  <a:extLst>
                    <a:ext uri="{9D8B030D-6E8A-4147-A177-3AD203B41FA5}">
                      <a16:colId xmlns:a16="http://schemas.microsoft.com/office/drawing/2014/main" val="20001"/>
                    </a:ext>
                  </a:extLst>
                </a:gridCol>
                <a:gridCol w="280733">
                  <a:extLst>
                    <a:ext uri="{9D8B030D-6E8A-4147-A177-3AD203B41FA5}">
                      <a16:colId xmlns:a16="http://schemas.microsoft.com/office/drawing/2014/main" val="20002"/>
                    </a:ext>
                  </a:extLst>
                </a:gridCol>
                <a:gridCol w="5344387">
                  <a:extLst>
                    <a:ext uri="{9D8B030D-6E8A-4147-A177-3AD203B41FA5}">
                      <a16:colId xmlns:a16="http://schemas.microsoft.com/office/drawing/2014/main" val="20003"/>
                    </a:ext>
                  </a:extLst>
                </a:gridCol>
              </a:tblGrid>
              <a:tr h="397476">
                <a:tc gridSpan="3">
                  <a:txBody>
                    <a:bodyPr/>
                    <a:lstStyle/>
                    <a:p>
                      <a:pPr algn="ctr">
                        <a:defRPr/>
                      </a:pPr>
                      <a:r>
                        <a:rPr lang="ko-KR" altLang="en-US" sz="1200" b="0" i="0" u="none" strike="noStrike">
                          <a:solidFill>
                            <a:srgbClr val="000000"/>
                          </a:solidFill>
                        </a:rPr>
                        <a:t>구분</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solidFill>
                      <a:srgbClr val="E7E7E7">
                        <a:alpha val="100000"/>
                      </a:srgbClr>
                    </a:solidFill>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lgn="ctr">
                        <a:defRPr/>
                      </a:pPr>
                      <a:r>
                        <a:rPr lang="ko-KR" altLang="en-US" sz="1200" b="0" i="0" u="none" strike="noStrike">
                          <a:solidFill>
                            <a:srgbClr val="000000"/>
                          </a:solidFill>
                        </a:rPr>
                        <a:t>상세내용</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solidFill>
                      <a:srgbClr val="E7E7E7">
                        <a:alpha val="100000"/>
                      </a:srgbClr>
                    </a:solidFill>
                  </a:tcPr>
                </a:tc>
                <a:extLst>
                  <a:ext uri="{0D108BD9-81ED-4DB2-BD59-A6C34878D82A}">
                    <a16:rowId xmlns:a16="http://schemas.microsoft.com/office/drawing/2014/main" val="10000"/>
                  </a:ext>
                </a:extLst>
              </a:tr>
              <a:tr h="358243">
                <a:tc rowSpan="5">
                  <a:txBody>
                    <a:bodyPr/>
                    <a:lstStyle/>
                    <a:p>
                      <a:pPr algn="ctr">
                        <a:defRPr/>
                      </a:pPr>
                      <a:r>
                        <a:rPr lang="EN-US" altLang="en-US" sz="1200" b="0" i="0" u="none" strike="noStrike">
                          <a:solidFill>
                            <a:srgbClr val="000000"/>
                          </a:solidFill>
                        </a:rPr>
                        <a:t>S/W</a:t>
                      </a:r>
                    </a:p>
                    <a:p>
                      <a:pPr algn="ctr">
                        <a:defRPr/>
                      </a:pPr>
                      <a:r>
                        <a:rPr lang="EN-US" altLang="en-US" sz="1200" b="0" i="0" u="none" strike="noStrike">
                          <a:solidFill>
                            <a:srgbClr val="000000"/>
                          </a:solidFill>
                        </a:rPr>
                        <a:t>개발환경</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gridSpan="2">
                  <a:txBody>
                    <a:bodyPr/>
                    <a:lstStyle/>
                    <a:p>
                      <a:pPr algn="ctr">
                        <a:defRPr/>
                      </a:pPr>
                      <a:r>
                        <a:rPr lang="EN-US" altLang="en-US" sz="1200" b="0" i="0" u="none" strike="noStrike">
                          <a:solidFill>
                            <a:srgbClr val="000000"/>
                          </a:solidFill>
                        </a:rPr>
                        <a:t>OS</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defRPr/>
                      </a:pPr>
                      <a:r>
                        <a:rPr lang="EN-US" altLang="en-US" sz="1200" b="0" i="0" u="none" strike="noStrike">
                          <a:solidFill>
                            <a:srgbClr val="000000"/>
                          </a:solidFill>
                        </a:rPr>
                        <a:t>Window, 안드로이드 OS</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extLst>
                  <a:ext uri="{0D108BD9-81ED-4DB2-BD59-A6C34878D82A}">
                    <a16:rowId xmlns:a16="http://schemas.microsoft.com/office/drawing/2014/main" val="10001"/>
                  </a:ext>
                </a:extLst>
              </a:tr>
              <a:tr h="358243">
                <a:tc v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gridSpan="2">
                  <a:txBody>
                    <a:bodyPr/>
                    <a:lstStyle/>
                    <a:p>
                      <a:pPr algn="ctr">
                        <a:defRPr/>
                      </a:pPr>
                      <a:r>
                        <a:rPr lang="ko-KR" altLang="en-US" sz="1200" b="0" i="0" u="none" strike="noStrike">
                          <a:solidFill>
                            <a:srgbClr val="000000"/>
                          </a:solidFill>
                        </a:rPr>
                        <a:t>개발환경</a:t>
                      </a:r>
                      <a:r>
                        <a:rPr lang="EN-US" altLang="en-US" sz="1200" b="0" i="0" u="none" strike="noStrike">
                          <a:solidFill>
                            <a:srgbClr val="000000"/>
                          </a:solidFill>
                        </a:rPr>
                        <a:t>(IDE)</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defRPr/>
                      </a:pPr>
                      <a:r>
                        <a:rPr lang="EN-US" altLang="en-US" sz="1200" b="0" i="0" u="none" strike="noStrike">
                          <a:solidFill>
                            <a:srgbClr val="000000"/>
                          </a:solidFill>
                        </a:rPr>
                        <a:t>Android Studio (4.1.1)</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extLst>
                  <a:ext uri="{0D108BD9-81ED-4DB2-BD59-A6C34878D82A}">
                    <a16:rowId xmlns:a16="http://schemas.microsoft.com/office/drawing/2014/main" val="10002"/>
                  </a:ext>
                </a:extLst>
              </a:tr>
              <a:tr h="358243">
                <a:tc v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gridSpan="2">
                  <a:txBody>
                    <a:bodyPr/>
                    <a:lstStyle/>
                    <a:p>
                      <a:pPr algn="ctr">
                        <a:defRPr/>
                      </a:pPr>
                      <a:r>
                        <a:rPr lang="ko-KR" altLang="en-US" sz="1200" b="0" i="0" u="none" strike="noStrike">
                          <a:solidFill>
                            <a:srgbClr val="000000"/>
                          </a:solidFill>
                        </a:rPr>
                        <a:t>개발도구</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defRPr/>
                      </a:pPr>
                      <a:r>
                        <a:rPr lang="EN-US" altLang="en-US" sz="1200" b="0" i="0" u="none" strike="noStrike">
                          <a:solidFill>
                            <a:srgbClr val="000000"/>
                          </a:solidFill>
                        </a:rPr>
                        <a:t>Android SDK, JDK 1.8,</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extLst>
                  <a:ext uri="{0D108BD9-81ED-4DB2-BD59-A6C34878D82A}">
                    <a16:rowId xmlns:a16="http://schemas.microsoft.com/office/drawing/2014/main" val="10003"/>
                  </a:ext>
                </a:extLst>
              </a:tr>
              <a:tr h="358243">
                <a:tc v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gridSpan="2">
                  <a:txBody>
                    <a:bodyPr/>
                    <a:lstStyle/>
                    <a:p>
                      <a:pPr algn="ctr">
                        <a:defRPr/>
                      </a:pPr>
                      <a:r>
                        <a:rPr lang="ko-KR" altLang="en-US" sz="1200" b="0" i="0" u="none" strike="noStrike">
                          <a:solidFill>
                            <a:srgbClr val="000000"/>
                          </a:solidFill>
                        </a:rPr>
                        <a:t>개발언어</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defRPr/>
                      </a:pPr>
                      <a:r>
                        <a:rPr lang="EN-US" altLang="en-US" sz="1200" b="0" i="0" u="none" strike="noStrike">
                          <a:solidFill>
                            <a:srgbClr val="000000"/>
                          </a:solidFill>
                        </a:rPr>
                        <a:t>Java, python</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extLst>
                  <a:ext uri="{0D108BD9-81ED-4DB2-BD59-A6C34878D82A}">
                    <a16:rowId xmlns:a16="http://schemas.microsoft.com/office/drawing/2014/main" val="10004"/>
                  </a:ext>
                </a:extLst>
              </a:tr>
              <a:tr h="358243">
                <a:tc v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gridSpan="2">
                  <a:txBody>
                    <a:bodyPr/>
                    <a:lstStyle/>
                    <a:p>
                      <a:pPr algn="ctr">
                        <a:defRPr/>
                      </a:pPr>
                      <a:r>
                        <a:rPr lang="ko-KR" altLang="en-US" sz="1200" b="0" i="0" u="none" strike="noStrike">
                          <a:solidFill>
                            <a:srgbClr val="000000"/>
                          </a:solidFill>
                        </a:rPr>
                        <a:t>기타사항</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defRPr/>
                      </a:pPr>
                      <a:r>
                        <a:rPr lang="EN-US" altLang="en-US" sz="1200" b="0" i="0" u="none" strike="noStrike">
                          <a:solidFill>
                            <a:srgbClr val="000000"/>
                          </a:solidFill>
                        </a:rPr>
                        <a:t>AWS(RDS, Lambda, API Gateway)</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extLst>
                  <a:ext uri="{0D108BD9-81ED-4DB2-BD59-A6C34878D82A}">
                    <a16:rowId xmlns:a16="http://schemas.microsoft.com/office/drawing/2014/main" val="10005"/>
                  </a:ext>
                </a:extLst>
              </a:tr>
              <a:tr h="541804">
                <a:tc rowSpan="4">
                  <a:txBody>
                    <a:bodyPr/>
                    <a:lstStyle/>
                    <a:p>
                      <a:pPr algn="ctr">
                        <a:defRPr/>
                      </a:pPr>
                      <a:r>
                        <a:rPr lang="EN-US" altLang="en-US" sz="1200" b="0" i="0" u="none" strike="noStrike">
                          <a:solidFill>
                            <a:srgbClr val="000000"/>
                          </a:solidFill>
                        </a:rPr>
                        <a:t>H/W</a:t>
                      </a:r>
                    </a:p>
                    <a:p>
                      <a:pPr algn="ctr">
                        <a:defRPr/>
                      </a:pPr>
                      <a:r>
                        <a:rPr lang="EN-US" altLang="en-US" sz="1200" b="0" i="0" u="none" strike="noStrike">
                          <a:solidFill>
                            <a:srgbClr val="000000"/>
                          </a:solidFill>
                        </a:rPr>
                        <a:t>구성장비</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gridSpan="2">
                  <a:txBody>
                    <a:bodyPr/>
                    <a:lstStyle/>
                    <a:p>
                      <a:pPr algn="ctr">
                        <a:defRPr/>
                      </a:pPr>
                      <a:r>
                        <a:rPr lang="ko-KR" altLang="en-US" sz="1200" b="0" i="0" u="none" strike="noStrike">
                          <a:solidFill>
                            <a:srgbClr val="000000"/>
                          </a:solidFill>
                        </a:rPr>
                        <a:t>디바이스</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defRPr/>
                      </a:pPr>
                      <a:r>
                        <a:rPr lang="ko-KR" altLang="en-US" sz="1200" b="0" i="0" u="none" strike="noStrike">
                          <a:solidFill>
                            <a:srgbClr val="000000"/>
                          </a:solidFill>
                        </a:rPr>
                        <a:t>라즈베리파이 </a:t>
                      </a:r>
                      <a:r>
                        <a:rPr lang="EN-US" altLang="en-US" sz="1200" b="0" i="0" u="none" strike="noStrike">
                          <a:solidFill>
                            <a:srgbClr val="000000"/>
                          </a:solidFill>
                        </a:rPr>
                        <a:t>3 Model B+,</a:t>
                      </a:r>
                      <a:r>
                        <a:rPr lang="ko-KR" altLang="en-US" sz="1200" b="0" i="0" u="none" strike="noStrike">
                          <a:solidFill>
                            <a:srgbClr val="000000"/>
                          </a:solidFill>
                        </a:rPr>
                        <a:t> </a:t>
                      </a:r>
                      <a:r>
                        <a:rPr lang="en-US" altLang="ko-KR" sz="1200" b="0" i="0" u="none" strike="noStrike">
                          <a:solidFill>
                            <a:srgbClr val="000000"/>
                          </a:solidFill>
                        </a:rPr>
                        <a:t>usb </a:t>
                      </a:r>
                      <a:r>
                        <a:rPr lang="EN-US" altLang="en-US" sz="1200" b="0" i="0" u="none" strike="noStrike">
                          <a:solidFill>
                            <a:srgbClr val="000000"/>
                          </a:solidFill>
                        </a:rPr>
                        <a:t>스피커, ReSpeaker Pi HAT 듀얼마이크, 아두이노 나노 호환보드 CH340</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extLst>
                  <a:ext uri="{0D108BD9-81ED-4DB2-BD59-A6C34878D82A}">
                    <a16:rowId xmlns:a16="http://schemas.microsoft.com/office/drawing/2014/main" val="10006"/>
                  </a:ext>
                </a:extLst>
              </a:tr>
              <a:tr h="541804">
                <a:tc v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gridSpan="2">
                  <a:txBody>
                    <a:bodyPr/>
                    <a:lstStyle/>
                    <a:p>
                      <a:pPr algn="ctr">
                        <a:defRPr/>
                      </a:pPr>
                      <a:r>
                        <a:rPr lang="ko-KR" altLang="en-US" sz="1200" b="0" i="0" u="none" strike="noStrike">
                          <a:solidFill>
                            <a:srgbClr val="000000"/>
                          </a:solidFill>
                        </a:rPr>
                        <a:t>센서</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defRPr/>
                      </a:pPr>
                      <a:r>
                        <a:rPr lang="ko-KR" altLang="en-US" sz="1200" b="0" i="0" u="none" strike="noStrike">
                          <a:solidFill>
                            <a:srgbClr val="000000"/>
                          </a:solidFill>
                        </a:rPr>
                        <a:t>마그네틱 문열림 감지용 센서</a:t>
                      </a:r>
                      <a:r>
                        <a:rPr lang="EN-US" altLang="en-US" sz="1200" b="0" i="0" u="none" strike="noStrike">
                          <a:solidFill>
                            <a:srgbClr val="000000"/>
                          </a:solidFill>
                        </a:rPr>
                        <a:t>, HM-10 블루투스 4.0 BLE 모듈</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extLst>
                  <a:ext uri="{0D108BD9-81ED-4DB2-BD59-A6C34878D82A}">
                    <a16:rowId xmlns:a16="http://schemas.microsoft.com/office/drawing/2014/main" val="10007"/>
                  </a:ext>
                </a:extLst>
              </a:tr>
              <a:tr h="358243">
                <a:tc v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gridSpan="2">
                  <a:txBody>
                    <a:bodyPr/>
                    <a:lstStyle/>
                    <a:p>
                      <a:pPr algn="ctr">
                        <a:defRPr/>
                      </a:pPr>
                      <a:r>
                        <a:rPr lang="ko-KR" altLang="en-US" sz="1200" b="0" i="0" u="none" strike="noStrike">
                          <a:solidFill>
                            <a:srgbClr val="000000"/>
                          </a:solidFill>
                        </a:rPr>
                        <a:t>통신</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defRPr/>
                      </a:pPr>
                      <a:r>
                        <a:rPr lang="ko-KR" altLang="en-US" sz="1200" b="0" i="0" u="none" strike="noStrike">
                          <a:solidFill>
                            <a:srgbClr val="000000"/>
                          </a:solidFill>
                        </a:rPr>
                        <a:t>블루투스 센서를 이용해 라즈베리와 아두이노를 통신함</a:t>
                      </a:r>
                      <a:r>
                        <a:rPr lang="EN-US" altLang="en-US" sz="1200" b="0" i="0" u="none" strike="noStrike">
                          <a:solidFill>
                            <a:srgbClr val="000000"/>
                          </a:solidFill>
                        </a:rPr>
                        <a:t>.</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extLst>
                  <a:ext uri="{0D108BD9-81ED-4DB2-BD59-A6C34878D82A}">
                    <a16:rowId xmlns:a16="http://schemas.microsoft.com/office/drawing/2014/main" val="10008"/>
                  </a:ext>
                </a:extLst>
              </a:tr>
              <a:tr h="358243">
                <a:tc v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gridSpan="2">
                  <a:txBody>
                    <a:bodyPr/>
                    <a:lstStyle/>
                    <a:p>
                      <a:pPr algn="ctr">
                        <a:defRPr/>
                      </a:pPr>
                      <a:r>
                        <a:rPr lang="ko-KR" altLang="en-US" sz="1200" b="0" i="0" u="none" strike="noStrike">
                          <a:solidFill>
                            <a:srgbClr val="000000"/>
                          </a:solidFill>
                        </a:rPr>
                        <a:t>언어</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defRPr/>
                      </a:pPr>
                      <a:r>
                        <a:rPr lang="EN-US" altLang="en-US" sz="1200" b="0" i="0" u="none" strike="noStrike">
                          <a:solidFill>
                            <a:srgbClr val="000000"/>
                          </a:solidFill>
                        </a:rPr>
                        <a:t>(아두이노: C), (라즈베리파이: python, 리눅스)</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extLst>
                  <a:ext uri="{0D108BD9-81ED-4DB2-BD59-A6C34878D82A}">
                    <a16:rowId xmlns:a16="http://schemas.microsoft.com/office/drawing/2014/main" val="10009"/>
                  </a:ext>
                </a:extLst>
              </a:tr>
              <a:tr h="381677">
                <a:tc rowSpan="2">
                  <a:txBody>
                    <a:bodyPr/>
                    <a:lstStyle/>
                    <a:p>
                      <a:pPr algn="ctr">
                        <a:defRPr/>
                      </a:pPr>
                      <a:r>
                        <a:rPr lang="ko-KR" altLang="en-US" sz="1200" b="0" i="0" u="none" strike="noStrike">
                          <a:solidFill>
                            <a:srgbClr val="000000"/>
                          </a:solidFill>
                        </a:rPr>
                        <a:t>프로젝트</a:t>
                      </a:r>
                    </a:p>
                    <a:p>
                      <a:pPr algn="ctr">
                        <a:defRPr/>
                      </a:pPr>
                      <a:r>
                        <a:rPr lang="ko-KR" altLang="en-US" sz="1200" b="0" i="0" u="none" strike="noStrike">
                          <a:solidFill>
                            <a:srgbClr val="000000"/>
                          </a:solidFill>
                        </a:rPr>
                        <a:t>관리환경</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gridSpan="2">
                  <a:txBody>
                    <a:bodyPr/>
                    <a:lstStyle/>
                    <a:p>
                      <a:pPr algn="ctr">
                        <a:defRPr/>
                      </a:pPr>
                      <a:r>
                        <a:rPr lang="ko-KR" altLang="en-US" sz="1200" b="0" i="0" u="none" strike="noStrike">
                          <a:solidFill>
                            <a:srgbClr val="000000"/>
                          </a:solidFill>
                        </a:rPr>
                        <a:t>형상관리</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defRPr/>
                      </a:pPr>
                      <a:r>
                        <a:rPr lang="EN-US" altLang="en-US" sz="1200" b="0" i="0" u="none" strike="noStrike">
                          <a:solidFill>
                            <a:srgbClr val="000000"/>
                          </a:solidFill>
                        </a:rPr>
                        <a:t>GitLab</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extLst>
                  <a:ext uri="{0D108BD9-81ED-4DB2-BD59-A6C34878D82A}">
                    <a16:rowId xmlns:a16="http://schemas.microsoft.com/office/drawing/2014/main" val="10010"/>
                  </a:ext>
                </a:extLst>
              </a:tr>
              <a:tr h="381677">
                <a:tc v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gridSpan="2">
                  <a:txBody>
                    <a:bodyPr/>
                    <a:lstStyle/>
                    <a:p>
                      <a:pPr algn="ctr">
                        <a:defRPr/>
                      </a:pPr>
                      <a:r>
                        <a:rPr lang="ko-KR" altLang="en-US" sz="1200" b="0" i="0" u="none" strike="noStrike">
                          <a:solidFill>
                            <a:srgbClr val="000000"/>
                          </a:solidFill>
                        </a:rPr>
                        <a:t>의사소통관리</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hMerge="1">
                  <a:txBody>
                    <a:bodyPr/>
                    <a:lstStyle/>
                    <a:p>
                      <a:pPr>
                        <a:defRPr/>
                      </a:pPr>
                      <a:endParaRPr lang="ko-KR" altLang="en-US"/>
                    </a:p>
                  </a:txBody>
                  <a:tcP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tc>
                  <a:txBody>
                    <a:bodyPr/>
                    <a:lstStyle/>
                    <a:p>
                      <a:pPr>
                        <a:defRPr/>
                      </a:pPr>
                      <a:r>
                        <a:rPr lang="EN-US" altLang="en-US" sz="1200" b="0" i="0" u="none" strike="noStrike">
                          <a:solidFill>
                            <a:srgbClr val="000000"/>
                          </a:solidFill>
                        </a:rPr>
                        <a:t>ZOOM, DISCORD, KakaoTalk, </a:t>
                      </a:r>
                      <a:r>
                        <a:rPr lang="en-US" altLang="ko-KR" sz="1200" b="0" i="0" u="none" strike="noStrike">
                          <a:solidFill>
                            <a:srgbClr val="000000"/>
                          </a:solidFill>
                        </a:rPr>
                        <a:t>12</a:t>
                      </a:r>
                    </a:p>
                  </a:txBody>
                  <a:tcPr anchor="ctr">
                    <a:lnL w="4191">
                      <a:solidFill>
                        <a:srgbClr val="000000">
                          <a:alpha val="100000"/>
                        </a:srgbClr>
                      </a:solidFill>
                      <a:prstDash val="solid"/>
                    </a:lnL>
                    <a:lnR w="4191">
                      <a:solidFill>
                        <a:srgbClr val="000000">
                          <a:alpha val="100000"/>
                        </a:srgbClr>
                      </a:solidFill>
                      <a:prstDash val="solid"/>
                    </a:lnR>
                    <a:lnT w="4191">
                      <a:solidFill>
                        <a:srgbClr val="000000">
                          <a:alpha val="100000"/>
                        </a:srgbClr>
                      </a:solidFill>
                      <a:prstDash val="solid"/>
                    </a:lnT>
                    <a:lnB w="4191">
                      <a:solidFill>
                        <a:srgbClr val="000000">
                          <a:alpha val="100000"/>
                        </a:srgbClr>
                      </a:solidFill>
                      <a:prstDash val="solid"/>
                    </a:lnB>
                  </a:tcPr>
                </a:tc>
                <a:extLst>
                  <a:ext uri="{0D108BD9-81ED-4DB2-BD59-A6C34878D82A}">
                    <a16:rowId xmlns:a16="http://schemas.microsoft.com/office/drawing/2014/main" val="1001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6"/>
          <a:stretch/>
        </p:blipFill>
        <p:spPr bwMode="auto">
          <a:xfrm rot="10800000">
            <a:off x="4306022" y="3226032"/>
            <a:ext cx="4837978" cy="3615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2963451" y="2998113"/>
            <a:ext cx="3217099" cy="861774"/>
          </a:xfrm>
          <a:prstGeom prst="rect">
            <a:avLst/>
          </a:prstGeom>
          <a:noFill/>
        </p:spPr>
        <p:txBody>
          <a:bodyPr wrap="none" rtlCol="0">
            <a:spAutoFit/>
          </a:bodyPr>
          <a:lstStyle/>
          <a:p>
            <a:r>
              <a:rPr lang="en-US" altLang="ko-KR" sz="5000" b="1" spc="-150" dirty="0">
                <a:solidFill>
                  <a:srgbClr val="3B5AA8"/>
                </a:solidFill>
              </a:rPr>
              <a:t>Thank you</a:t>
            </a:r>
            <a:endParaRPr lang="ko-KR" altLang="en-US" sz="5000" b="1" spc="-150" dirty="0">
              <a:solidFill>
                <a:srgbClr val="3B5AA8"/>
              </a:solidFill>
            </a:endParaRPr>
          </a:p>
        </p:txBody>
      </p:sp>
      <p:sp>
        <p:nvSpPr>
          <p:cNvPr id="9" name="바닥글 개체 틀 8"/>
          <p:cNvSpPr>
            <a:spLocks noGrp="1"/>
          </p:cNvSpPr>
          <p:nvPr>
            <p:ph type="ftr" sz="quarter" idx="11"/>
          </p:nvPr>
        </p:nvSpPr>
        <p:spPr/>
        <p:txBody>
          <a:bodyPr/>
          <a:lstStyle/>
          <a:p>
            <a:r>
              <a:rPr lang="ko-KR" altLang="en-US"/>
              <a:t>한이음 ▶ 프로그램 설계서</a:t>
            </a:r>
          </a:p>
        </p:txBody>
      </p:sp>
      <p:sp>
        <p:nvSpPr>
          <p:cNvPr id="11" name="직사각형 10"/>
          <p:cNvSpPr/>
          <p:nvPr/>
        </p:nvSpPr>
        <p:spPr>
          <a:xfrm>
            <a:off x="971600" y="6453336"/>
            <a:ext cx="7056784" cy="3600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pic>
        <p:nvPicPr>
          <p:cNvPr id="6" name="Google Shape;188;p22">
            <a:extLst>
              <a:ext uri="{FF2B5EF4-FFF2-40B4-BE49-F238E27FC236}">
                <a16:creationId xmlns:a16="http://schemas.microsoft.com/office/drawing/2014/main" id="{1B028816-5D52-4C40-9A07-FCC8A826559B}"/>
              </a:ext>
            </a:extLst>
          </p:cNvPr>
          <p:cNvPicPr preferRelativeResize="0"/>
          <p:nvPr/>
        </p:nvPicPr>
        <p:blipFill rotWithShape="1">
          <a:blip r:embed="rId4">
            <a:alphaModFix/>
          </a:blip>
          <a:srcRect t="40490"/>
          <a:stretch/>
        </p:blipFill>
        <p:spPr>
          <a:xfrm>
            <a:off x="7934555" y="206489"/>
            <a:ext cx="1217032" cy="482825"/>
          </a:xfrm>
          <a:prstGeom prst="rect">
            <a:avLst/>
          </a:prstGeom>
          <a:noFill/>
          <a:ln>
            <a:noFill/>
          </a:ln>
        </p:spPr>
      </p:pic>
    </p:spTree>
    <p:extLst>
      <p:ext uri="{BB962C8B-B14F-4D97-AF65-F5344CB8AC3E}">
        <p14:creationId xmlns:p14="http://schemas.microsoft.com/office/powerpoint/2010/main" val="138726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시장</a:t>
            </a:r>
            <a:r>
              <a:rPr lang="en-US" altLang="ko-KR" sz="1700" b="1">
                <a:solidFill>
                  <a:schemeClr val="bg1"/>
                </a:solidFill>
                <a:latin typeface="+mn-ea"/>
                <a:cs typeface="+mj-cs"/>
              </a:rPr>
              <a:t>/</a:t>
            </a:r>
            <a:r>
              <a:rPr lang="ko-KR" altLang="en-US" sz="1700" b="1">
                <a:solidFill>
                  <a:schemeClr val="bg1"/>
                </a:solidFill>
                <a:latin typeface="+mn-ea"/>
                <a:cs typeface="+mj-cs"/>
              </a:rPr>
              <a:t>기술 동향 분석</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
        <p:nvSpPr>
          <p:cNvPr id="2" name="TextBox 1"/>
          <p:cNvSpPr txBox="1"/>
          <p:nvPr/>
        </p:nvSpPr>
        <p:spPr>
          <a:xfrm>
            <a:off x="583015" y="1628800"/>
            <a:ext cx="8309465" cy="4866486"/>
          </a:xfrm>
          <a:prstGeom prst="rect">
            <a:avLst/>
          </a:prstGeom>
        </p:spPr>
        <p:txBody>
          <a:bodyPr wrap="square">
            <a:spAutoFit/>
          </a:bodyPr>
          <a:lstStyle/>
          <a:p>
            <a:pPr marL="0" indent="0">
              <a:lnSpc>
                <a:spcPct val="140000"/>
              </a:lnSpc>
              <a:buNone/>
              <a:defRPr/>
            </a:pPr>
            <a:r>
              <a:rPr lang="ko-KR" altLang="en-US" sz="1400"/>
              <a:t> 한 국내 이동통신사가 시각장애인 가정에 인공지능, '</a:t>
            </a:r>
            <a:r>
              <a:rPr lang="ko-KR" altLang="en-US" sz="1400" b="1"/>
              <a:t>AI스피커</a:t>
            </a:r>
            <a:r>
              <a:rPr lang="ko-KR" altLang="en-US" sz="1400"/>
              <a:t>'를 지원해오고 있는데요.</a:t>
            </a:r>
          </a:p>
          <a:p>
            <a:pPr marL="0" indent="0">
              <a:lnSpc>
                <a:spcPct val="140000"/>
              </a:lnSpc>
              <a:buNone/>
              <a:defRPr/>
            </a:pPr>
            <a:endParaRPr lang="ko-KR" altLang="en-US" sz="1400"/>
          </a:p>
          <a:p>
            <a:pPr marL="0" indent="0">
              <a:lnSpc>
                <a:spcPct val="140000"/>
              </a:lnSpc>
              <a:buNone/>
              <a:defRPr/>
            </a:pPr>
            <a:r>
              <a:rPr lang="ko-KR" altLang="en-US" sz="1400"/>
              <a:t>주변의 도움 없이는 정상적인 생활이 불가능했던 시각장애인의 삶에 활력을 주고 있습니다.</a:t>
            </a:r>
          </a:p>
          <a:p>
            <a:pPr marL="0" indent="0">
              <a:lnSpc>
                <a:spcPct val="140000"/>
              </a:lnSpc>
              <a:buNone/>
              <a:defRPr/>
            </a:pPr>
            <a:r>
              <a:rPr lang="ko-KR" altLang="en-US" sz="1400"/>
              <a:t>3년 전 시각을 잃은 홍해옥 씨.</a:t>
            </a:r>
          </a:p>
          <a:p>
            <a:pPr marL="0" indent="0">
              <a:lnSpc>
                <a:spcPct val="140000"/>
              </a:lnSpc>
              <a:buNone/>
              <a:defRPr/>
            </a:pPr>
            <a:r>
              <a:rPr lang="ko-KR" altLang="en-US" sz="1400"/>
              <a:t>스피커를 사용한 이후 장애로 인한 불편이 크게 줄었습니다. </a:t>
            </a:r>
          </a:p>
          <a:p>
            <a:pPr marL="0" indent="0">
              <a:lnSpc>
                <a:spcPct val="140000"/>
              </a:lnSpc>
              <a:buNone/>
              <a:defRPr/>
            </a:pPr>
            <a:endParaRPr lang="ko-KR" altLang="en-US" sz="1400"/>
          </a:p>
          <a:p>
            <a:pPr marL="0" indent="0">
              <a:lnSpc>
                <a:spcPct val="140000"/>
              </a:lnSpc>
              <a:buNone/>
              <a:defRPr/>
            </a:pPr>
            <a:r>
              <a:rPr lang="ko-KR" altLang="en-US" sz="1400"/>
              <a:t>[홍해옥 / 경기도 수원시: (외출 전) 날씨 검색을 항상 하고, 주요 뉴스나 핫검색어 같은 것도 </a:t>
            </a:r>
            <a:r>
              <a:rPr lang="ko-KR" altLang="en-US" sz="1400" b="1"/>
              <a:t>말만 하면 다 해주니까</a:t>
            </a:r>
            <a:r>
              <a:rPr lang="ko-KR" altLang="en-US" sz="1400"/>
              <a:t> 그런 거 검색할 때도 쓰고요.]</a:t>
            </a:r>
          </a:p>
          <a:p>
            <a:pPr marL="0" indent="0">
              <a:lnSpc>
                <a:spcPct val="140000"/>
              </a:lnSpc>
              <a:buNone/>
              <a:defRPr/>
            </a:pPr>
            <a:endParaRPr lang="ko-KR" altLang="en-US" sz="1400"/>
          </a:p>
          <a:p>
            <a:pPr marL="0" indent="0">
              <a:lnSpc>
                <a:spcPct val="140000"/>
              </a:lnSpc>
              <a:buNone/>
              <a:defRPr/>
            </a:pPr>
            <a:r>
              <a:rPr lang="ko-KR" altLang="en-US" sz="1400"/>
              <a:t>[김두현 / 한국시각장애인연합회 팀장: 가족들의 도움을 많이 받아서 책을 읽기도 하고, 검색을 하기도 하고, 과제도 수행하는데 이런 부분들을 </a:t>
            </a:r>
            <a:r>
              <a:rPr lang="ko-KR" altLang="en-US" sz="1400" b="1"/>
              <a:t>AI스피커가 대체</a:t>
            </a:r>
            <a:r>
              <a:rPr lang="ko-KR" altLang="en-US" sz="1400"/>
              <a:t>해주고 있다….]</a:t>
            </a:r>
          </a:p>
          <a:p>
            <a:pPr marL="0" indent="0">
              <a:lnSpc>
                <a:spcPct val="140000"/>
              </a:lnSpc>
              <a:buNone/>
              <a:defRPr/>
            </a:pPr>
            <a:endParaRPr lang="ko-KR" altLang="en-US" sz="1400"/>
          </a:p>
          <a:p>
            <a:pPr marL="0" indent="0">
              <a:lnSpc>
                <a:spcPct val="140000"/>
              </a:lnSpc>
              <a:buNone/>
              <a:defRPr/>
            </a:pPr>
            <a:r>
              <a:rPr lang="ko-KR" altLang="en-US" sz="1400"/>
              <a:t>여기에 '읽어주는 책'이나 '사물인터넷, IoT 가전 원격제어' 등 맞춤형 콘텐츠나 서비스도 확대해 나가고 있습니다.</a:t>
            </a:r>
          </a:p>
          <a:p>
            <a:pPr marL="0" indent="0">
              <a:lnSpc>
                <a:spcPct val="140000"/>
              </a:lnSpc>
              <a:buNone/>
              <a:defRPr/>
            </a:pPr>
            <a:endParaRPr lang="ko-KR" altLang="en-US" sz="1400"/>
          </a:p>
          <a:p>
            <a:pPr lvl="0">
              <a:lnSpc>
                <a:spcPct val="150000"/>
              </a:lnSpc>
              <a:defRPr/>
            </a:pPr>
            <a:r>
              <a:rPr lang="ko-KR" altLang="en-US" sz="1300"/>
              <a:t>출처</a:t>
            </a:r>
            <a:r>
              <a:rPr lang="en-US" altLang="ko-KR" sz="1300"/>
              <a:t>: </a:t>
            </a:r>
            <a:r>
              <a:rPr lang="en-US" altLang="en-US" sz="1300">
                <a:hlinkClick r:id="rId4"/>
              </a:rPr>
              <a:t>http://www.freeget.net/bbs/board.php?bo_table=locals&amp;wr_id=15250</a:t>
            </a:r>
            <a:r>
              <a:rPr lang="ko-KR" altLang="en-US" sz="1300"/>
              <a:t> 한국장애인재활협회</a:t>
            </a:r>
          </a:p>
        </p:txBody>
      </p:sp>
      <p:sp>
        <p:nvSpPr>
          <p:cNvPr id="33" name="TextBox 32"/>
          <p:cNvSpPr txBox="1"/>
          <p:nvPr/>
        </p:nvSpPr>
        <p:spPr>
          <a:xfrm>
            <a:off x="3707879" y="699195"/>
            <a:ext cx="5688657" cy="641925"/>
          </a:xfrm>
          <a:prstGeom prst="rect">
            <a:avLst/>
          </a:prstGeom>
        </p:spPr>
        <p:txBody>
          <a:bodyPr wrap="square">
            <a:spAutoFit/>
          </a:bodyPr>
          <a:lstStyle/>
          <a:p>
            <a:pPr>
              <a:defRPr/>
            </a:pPr>
            <a:r>
              <a:rPr lang="ko-KR" altLang="en-US" sz="1700" b="1"/>
              <a:t>장애 이슈 브리핑</a:t>
            </a:r>
            <a:r>
              <a:rPr lang="en-US" altLang="ko-KR" sz="1700" b="1"/>
              <a:t>:</a:t>
            </a:r>
            <a:r>
              <a:rPr lang="ko-KR" altLang="en-US" sz="1700" b="1"/>
              <a:t/>
            </a:r>
            <a:br>
              <a:rPr lang="ko-KR" altLang="en-US" sz="1700" b="1"/>
            </a:br>
            <a:r>
              <a:rPr lang="ko-KR" altLang="en-US" sz="1900" b="1"/>
              <a:t>"AI 스피커, 시각장애인의 삶에 '빛'이 되다"</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시장</a:t>
            </a:r>
            <a:r>
              <a:rPr lang="en-US" altLang="ko-KR" sz="1700" b="1">
                <a:solidFill>
                  <a:schemeClr val="bg1"/>
                </a:solidFill>
                <a:latin typeface="+mn-ea"/>
                <a:cs typeface="+mj-cs"/>
              </a:rPr>
              <a:t>/</a:t>
            </a:r>
            <a:r>
              <a:rPr lang="ko-KR" altLang="en-US" sz="1700" b="1">
                <a:solidFill>
                  <a:schemeClr val="bg1"/>
                </a:solidFill>
                <a:latin typeface="+mn-ea"/>
                <a:cs typeface="+mj-cs"/>
              </a:rPr>
              <a:t>기술 동향 분석</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sp>
        <p:nvSpPr>
          <p:cNvPr id="2" name="TextBox 1"/>
          <p:cNvSpPr txBox="1"/>
          <p:nvPr/>
        </p:nvSpPr>
        <p:spPr>
          <a:xfrm>
            <a:off x="445950" y="1511045"/>
            <a:ext cx="8252100" cy="4006187"/>
          </a:xfrm>
          <a:prstGeom prst="rect">
            <a:avLst/>
          </a:prstGeom>
        </p:spPr>
        <p:txBody>
          <a:bodyPr wrap="square">
            <a:spAutoFit/>
          </a:bodyPr>
          <a:lstStyle/>
          <a:p>
            <a:pPr lvl="0">
              <a:lnSpc>
                <a:spcPct val="150000"/>
              </a:lnSpc>
              <a:defRPr/>
            </a:pPr>
            <a:r>
              <a:rPr lang="ko-KR" altLang="en-US" sz="1900" b="1"/>
              <a:t>코로나19 ‘비대면’ 세상의 역설…디지털이 따뜻해지다</a:t>
            </a:r>
            <a:endParaRPr lang="ko-KR" altLang="en-US" b="1"/>
          </a:p>
          <a:p>
            <a:pPr marL="0" indent="0">
              <a:lnSpc>
                <a:spcPct val="150000"/>
              </a:lnSpc>
              <a:buNone/>
              <a:defRPr/>
            </a:pPr>
            <a:endParaRPr lang="ko-KR" altLang="en-US"/>
          </a:p>
          <a:p>
            <a:pPr marL="0" indent="0">
              <a:lnSpc>
                <a:spcPct val="150000"/>
              </a:lnSpc>
              <a:buNone/>
              <a:defRPr/>
            </a:pPr>
            <a:r>
              <a:rPr lang="ko-KR" altLang="en-US" sz="1700" b="1"/>
              <a:t> ■ 디지털 돌봄이 안전망으로 자리잡다</a:t>
            </a:r>
          </a:p>
          <a:p>
            <a:pPr marL="0" indent="0">
              <a:lnSpc>
                <a:spcPct val="150000"/>
              </a:lnSpc>
              <a:buNone/>
              <a:defRPr/>
            </a:pPr>
            <a:endParaRPr lang="ko-KR" altLang="en-US" sz="800" b="1"/>
          </a:p>
          <a:p>
            <a:pPr marL="0" indent="0">
              <a:lnSpc>
                <a:spcPct val="150000"/>
              </a:lnSpc>
              <a:buNone/>
              <a:defRPr/>
            </a:pPr>
            <a:r>
              <a:rPr lang="ko-KR" altLang="en-US" sz="1600" b="1"/>
              <a:t>코로나19 확산</a:t>
            </a:r>
            <a:r>
              <a:rPr lang="ko-KR" altLang="en-US" sz="1600"/>
              <a:t>을 막기 위한 사회적 거리두기로 </a:t>
            </a:r>
            <a:r>
              <a:rPr lang="ko-KR" altLang="en-US" sz="1600" b="1"/>
              <a:t>대면 돌봄이 어려워지면서</a:t>
            </a:r>
            <a:r>
              <a:rPr lang="ko-KR" altLang="en-US" sz="1600"/>
              <a:t> 소외계층 어르신들을 대상으로 </a:t>
            </a:r>
            <a:r>
              <a:rPr lang="ko-KR" altLang="en-US" sz="1600" b="1"/>
              <a:t>디지털 돌봄 수요</a:t>
            </a:r>
            <a:r>
              <a:rPr lang="ko-KR" altLang="en-US" sz="1600"/>
              <a:t>가 커졌다. 특히 올해는 셋톱박스 등 가정에 보급한 디지털 기기를 활용해 ‘안녕하신지’를 확인하는 수준을 넘어, </a:t>
            </a:r>
            <a:r>
              <a:rPr lang="ko-KR" altLang="en-US" sz="1600" b="1"/>
              <a:t>인공지능(AI) 스피커</a:t>
            </a:r>
            <a:r>
              <a:rPr lang="ko-KR" altLang="en-US" sz="1600"/>
              <a:t>를 활용해 </a:t>
            </a:r>
            <a:r>
              <a:rPr lang="ko-KR" altLang="en-US" sz="1600" b="1"/>
              <a:t>우울감을 해소</a:t>
            </a:r>
            <a:r>
              <a:rPr lang="ko-KR" altLang="en-US" sz="1600"/>
              <a:t>하고 </a:t>
            </a:r>
            <a:r>
              <a:rPr lang="ko-KR" altLang="en-US" sz="1600" b="1"/>
              <a:t>돌발상황에도 대비</a:t>
            </a:r>
            <a:r>
              <a:rPr lang="ko-KR" altLang="en-US" sz="1600"/>
              <a:t>하는 적극적인 디지털 돌봄 시도가 많았다. </a:t>
            </a:r>
            <a:r>
              <a:rPr lang="en-US" altLang="ko-KR" sz="1600"/>
              <a:t>....(</a:t>
            </a:r>
            <a:r>
              <a:rPr lang="ko-KR" altLang="en-US" sz="1600"/>
              <a:t>생략</a:t>
            </a:r>
            <a:r>
              <a:rPr lang="en-US" altLang="ko-KR" sz="1600"/>
              <a:t>)</a:t>
            </a:r>
            <a:endParaRPr lang="en-US" altLang="ko-KR" sz="1400"/>
          </a:p>
          <a:p>
            <a:pPr marL="0" indent="0">
              <a:lnSpc>
                <a:spcPct val="150000"/>
              </a:lnSpc>
              <a:buNone/>
              <a:defRPr/>
            </a:pPr>
            <a:endParaRPr lang="ko-KR" altLang="en-US" sz="1400"/>
          </a:p>
          <a:p>
            <a:pPr lvl="0">
              <a:lnSpc>
                <a:spcPct val="150000"/>
              </a:lnSpc>
              <a:defRPr/>
            </a:pPr>
            <a:endParaRPr lang="ko-KR" altLang="en-US"/>
          </a:p>
          <a:p>
            <a:pPr lvl="0">
              <a:lnSpc>
                <a:spcPct val="150000"/>
              </a:lnSpc>
              <a:defRPr/>
            </a:pPr>
            <a:r>
              <a:rPr lang="ko-KR" altLang="en-US" sz="1300"/>
              <a:t>출처</a:t>
            </a:r>
            <a:r>
              <a:rPr lang="en-US" altLang="ko-KR" sz="1300"/>
              <a:t>:</a:t>
            </a:r>
            <a:r>
              <a:rPr lang="ko-KR" altLang="en-US" sz="1300">
                <a:hlinkClick r:id="rId4"/>
              </a:rPr>
              <a:t>https://www.hani.co.kr/arti/science/technology/976124.html#csidxbdf69570895b3e0b226ebfb41273e68</a:t>
            </a:r>
            <a:endParaRPr lang="ko-KR" altLang="en-US" sz="13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6"/>
            <a:ext cx="2808312" cy="296631"/>
          </a:xfrm>
          <a:prstGeom prst="rect">
            <a:avLst/>
          </a:prstGeom>
        </p:spPr>
        <p:txBody>
          <a:bodyPr vert="horz" lIns="91440" tIns="45720" rIns="91440" bIns="45720" anchor="t">
            <a:noAutofit/>
          </a:bodyPr>
          <a:lstStyle/>
          <a:p>
            <a:pPr marL="0" marR="0" lvl="0" indent="0" algn="l" defTabSz="914400" rtl="0" eaLnBrk="1" latinLnBrk="1" hangingPunct="1">
              <a:lnSpc>
                <a:spcPct val="100000"/>
              </a:lnSpc>
              <a:spcBef>
                <a:spcPct val="0"/>
              </a:spcBef>
              <a:spcAft>
                <a:spcPts val="0"/>
              </a:spcAft>
              <a:buClrTx/>
              <a:buFontTx/>
              <a:buNone/>
              <a:defRPr/>
            </a:pPr>
            <a:r>
              <a:rPr kumimoji="0" lang="en-US" altLang="ko-KR" sz="1700" b="1" i="0" u="none" strike="noStrike" kern="1200" cap="none" spc="0" normalizeH="0" baseline="0">
                <a:solidFill>
                  <a:schemeClr val="bg1"/>
                </a:solidFill>
                <a:effectLst/>
                <a:uLnTx/>
                <a:uFillTx/>
                <a:latin typeface="+mn-ea"/>
                <a:cs typeface="+mj-cs"/>
              </a:rPr>
              <a:t>| </a:t>
            </a:r>
            <a:r>
              <a:rPr lang="ko-KR" altLang="en-US" sz="1700" b="1">
                <a:solidFill>
                  <a:schemeClr val="bg1"/>
                </a:solidFill>
                <a:latin typeface="+mn-ea"/>
                <a:cs typeface="+mj-cs"/>
              </a:rPr>
              <a:t>시장</a:t>
            </a:r>
            <a:r>
              <a:rPr lang="en-US" altLang="ko-KR" sz="1700" b="1">
                <a:solidFill>
                  <a:schemeClr val="bg1"/>
                </a:solidFill>
                <a:latin typeface="+mn-ea"/>
                <a:cs typeface="+mj-cs"/>
              </a:rPr>
              <a:t>/</a:t>
            </a:r>
            <a:r>
              <a:rPr lang="ko-KR" altLang="en-US" sz="1700" b="1">
                <a:solidFill>
                  <a:schemeClr val="bg1"/>
                </a:solidFill>
                <a:latin typeface="+mn-ea"/>
                <a:cs typeface="+mj-cs"/>
              </a:rPr>
              <a:t>기술 동향 분석</a:t>
            </a:r>
            <a:endParaRPr kumimoji="0" lang="ko-KR" altLang="en-US" sz="1700" b="0" i="0" u="none" strike="noStrike" kern="1200" cap="none" spc="-50" normalizeH="0" baseline="0">
              <a:solidFill>
                <a:schemeClr val="bg1"/>
              </a:solidFill>
              <a:effectLst/>
              <a:uLnTx/>
              <a:uFillTx/>
              <a:latin typeface="+mn-ea"/>
              <a:cs typeface="+mj-cs"/>
            </a:endParaRPr>
          </a:p>
        </p:txBody>
      </p:sp>
      <p:pic>
        <p:nvPicPr>
          <p:cNvPr id="30" name="Picture 2"/>
          <p:cNvPicPr>
            <a:picLocks noChangeAspect="1" noChangeArrowheads="1"/>
          </p:cNvPicPr>
          <p:nvPr/>
        </p:nvPicPr>
        <p:blipFill rotWithShape="1">
          <a:blip r:embed="rId3"/>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pic>
        <p:nvPicPr>
          <p:cNvPr id="13" name="Google Shape;188;p22"/>
          <p:cNvPicPr/>
          <p:nvPr/>
        </p:nvPicPr>
        <p:blipFill rotWithShape="1">
          <a:blip r:embed="rId4">
            <a:alphaModFix/>
          </a:blip>
          <a:srcRect t="40490"/>
          <a:stretch>
            <a:fillRect/>
          </a:stretch>
        </p:blipFill>
        <p:spPr>
          <a:xfrm>
            <a:off x="7934555" y="206489"/>
            <a:ext cx="1217032" cy="482825"/>
          </a:xfrm>
          <a:prstGeom prst="rect">
            <a:avLst/>
          </a:prstGeom>
          <a:noFill/>
          <a:ln>
            <a:noFill/>
          </a:ln>
        </p:spPr>
      </p:pic>
      <p:sp>
        <p:nvSpPr>
          <p:cNvPr id="2" name="TextBox 1"/>
          <p:cNvSpPr txBox="1"/>
          <p:nvPr/>
        </p:nvSpPr>
        <p:spPr>
          <a:xfrm>
            <a:off x="445950" y="1443174"/>
            <a:ext cx="8252100" cy="488496"/>
          </a:xfrm>
          <a:prstGeom prst="rect">
            <a:avLst/>
          </a:prstGeom>
        </p:spPr>
        <p:txBody>
          <a:bodyPr wrap="square">
            <a:spAutoFit/>
          </a:bodyPr>
          <a:lstStyle/>
          <a:p>
            <a:pPr lvl="0">
              <a:lnSpc>
                <a:spcPct val="130000"/>
              </a:lnSpc>
              <a:defRPr/>
            </a:pPr>
            <a:r>
              <a:rPr lang="ko-KR" altLang="en-US" sz="2000" b="1"/>
              <a:t>코로나로 인해 활성화된 시장</a:t>
            </a:r>
            <a:r>
              <a:rPr lang="en-US" altLang="ko-KR" sz="2000" b="1"/>
              <a:t>:</a:t>
            </a:r>
            <a:r>
              <a:rPr lang="ko-KR" altLang="en-US" sz="2000" b="1"/>
              <a:t> 돌봄 서비스 관리 플랫폼 </a:t>
            </a:r>
            <a:r>
              <a:rPr lang="ko-KR" altLang="en-US" b="1"/>
              <a:t>및</a:t>
            </a:r>
            <a:r>
              <a:rPr lang="ko-KR" altLang="en-US" sz="2000" b="1"/>
              <a:t> 관련 플랫폼</a:t>
            </a:r>
          </a:p>
        </p:txBody>
      </p:sp>
      <p:pic>
        <p:nvPicPr>
          <p:cNvPr id="33" name="그림 32"/>
          <p:cNvPicPr>
            <a:picLocks noChangeAspect="1"/>
          </p:cNvPicPr>
          <p:nvPr/>
        </p:nvPicPr>
        <p:blipFill rotWithShape="1">
          <a:blip r:embed="rId5"/>
          <a:stretch>
            <a:fillRect/>
          </a:stretch>
        </p:blipFill>
        <p:spPr>
          <a:xfrm>
            <a:off x="604399" y="2132856"/>
            <a:ext cx="1303305" cy="1296144"/>
          </a:xfrm>
          <a:prstGeom prst="rect">
            <a:avLst/>
          </a:prstGeom>
        </p:spPr>
      </p:pic>
      <p:sp>
        <p:nvSpPr>
          <p:cNvPr id="34" name="TextBox 33"/>
          <p:cNvSpPr txBox="1"/>
          <p:nvPr/>
        </p:nvSpPr>
        <p:spPr>
          <a:xfrm>
            <a:off x="323528" y="3733770"/>
            <a:ext cx="2160240" cy="1596012"/>
          </a:xfrm>
          <a:prstGeom prst="rect">
            <a:avLst/>
          </a:prstGeom>
        </p:spPr>
        <p:txBody>
          <a:bodyPr wrap="square">
            <a:spAutoFit/>
          </a:bodyPr>
          <a:lstStyle/>
          <a:p>
            <a:pPr>
              <a:lnSpc>
                <a:spcPct val="130000"/>
              </a:lnSpc>
              <a:defRPr/>
            </a:pPr>
            <a:r>
              <a:rPr lang="ko-KR" altLang="en-US" sz="1600" b="1"/>
              <a:t>중구 스마트케어 앱</a:t>
            </a:r>
            <a:r>
              <a:rPr lang="en-US" altLang="ko-KR" sz="1600"/>
              <a:t/>
            </a:r>
            <a:br>
              <a:rPr lang="en-US" altLang="ko-KR" sz="1600"/>
            </a:br>
            <a:r>
              <a:rPr lang="ko-KR" altLang="en-US" sz="1500"/>
              <a:t>어르신</a:t>
            </a:r>
            <a:r>
              <a:rPr lang="en-US" altLang="ko-KR" sz="1500"/>
              <a:t>, </a:t>
            </a:r>
            <a:r>
              <a:rPr lang="ko-KR" altLang="en-US" sz="1500"/>
              <a:t>장애인을 위한 방문 케어</a:t>
            </a:r>
            <a:r>
              <a:rPr lang="en-US" altLang="ko-KR" sz="1500"/>
              <a:t>, </a:t>
            </a:r>
            <a:r>
              <a:rPr lang="ko-KR" altLang="en-US" sz="1500"/>
              <a:t>이동 지원</a:t>
            </a:r>
            <a:r>
              <a:rPr lang="en-US" altLang="ko-KR" sz="1500"/>
              <a:t>, </a:t>
            </a:r>
            <a:r>
              <a:rPr lang="ko-KR" altLang="en-US" sz="1500"/>
              <a:t>말벗 상담</a:t>
            </a:r>
            <a:r>
              <a:rPr lang="en-US" altLang="ko-KR" sz="1500"/>
              <a:t>, </a:t>
            </a:r>
            <a:r>
              <a:rPr lang="ko-KR" altLang="en-US" sz="1500"/>
              <a:t>안부 확인</a:t>
            </a:r>
            <a:r>
              <a:rPr lang="en-US" altLang="ko-KR" sz="1500"/>
              <a:t>, </a:t>
            </a:r>
            <a:r>
              <a:rPr lang="ko-KR" altLang="en-US" sz="1500"/>
              <a:t>나들이 지원 등을 제공</a:t>
            </a:r>
            <a:endParaRPr/>
          </a:p>
        </p:txBody>
      </p:sp>
      <p:sp>
        <p:nvSpPr>
          <p:cNvPr id="35" name="TextBox 34"/>
          <p:cNvSpPr txBox="1"/>
          <p:nvPr/>
        </p:nvSpPr>
        <p:spPr>
          <a:xfrm>
            <a:off x="5724128" y="3692649"/>
            <a:ext cx="2808312" cy="1591821"/>
          </a:xfrm>
          <a:prstGeom prst="rect">
            <a:avLst/>
          </a:prstGeom>
        </p:spPr>
        <p:txBody>
          <a:bodyPr wrap="square">
            <a:spAutoFit/>
          </a:bodyPr>
          <a:lstStyle/>
          <a:p>
            <a:pPr>
              <a:lnSpc>
                <a:spcPct val="130000"/>
              </a:lnSpc>
              <a:defRPr/>
            </a:pPr>
            <a:r>
              <a:rPr lang="en-US" altLang="ko-KR" sz="1600" b="1"/>
              <a:t>NUGU</a:t>
            </a:r>
            <a:r>
              <a:rPr lang="ko-KR" altLang="en-US" sz="1600" b="1"/>
              <a:t> 스마트홈</a:t>
            </a:r>
            <a:r>
              <a:rPr lang="en-US" altLang="ko-KR" sz="1600"/>
              <a:t/>
            </a:r>
            <a:br>
              <a:rPr lang="en-US" altLang="ko-KR" sz="1600"/>
            </a:br>
            <a:r>
              <a:rPr lang="ko-KR" altLang="en-US" sz="1500"/>
              <a:t>전자기기 통합 관리 플랫폼으로 돌봄 서비스 시장에 들어가기 위해 문열림센서와 </a:t>
            </a:r>
            <a:r>
              <a:rPr lang="en-US" altLang="ko-KR" sz="1500"/>
              <a:t>AI</a:t>
            </a:r>
            <a:r>
              <a:rPr lang="ko-KR" altLang="en-US" sz="1500"/>
              <a:t>스피커를 활용</a:t>
            </a:r>
          </a:p>
        </p:txBody>
      </p:sp>
      <p:sp>
        <p:nvSpPr>
          <p:cNvPr id="36" name="TextBox 35"/>
          <p:cNvSpPr txBox="1"/>
          <p:nvPr/>
        </p:nvSpPr>
        <p:spPr>
          <a:xfrm>
            <a:off x="2771800" y="3717032"/>
            <a:ext cx="2664296" cy="1596013"/>
          </a:xfrm>
          <a:prstGeom prst="rect">
            <a:avLst/>
          </a:prstGeom>
        </p:spPr>
        <p:txBody>
          <a:bodyPr wrap="square">
            <a:spAutoFit/>
          </a:bodyPr>
          <a:lstStyle/>
          <a:p>
            <a:pPr>
              <a:lnSpc>
                <a:spcPct val="130000"/>
              </a:lnSpc>
              <a:defRPr/>
            </a:pPr>
            <a:r>
              <a:rPr lang="ko-KR" altLang="en-US" sz="1600" b="1"/>
              <a:t>노인 돌봄서비스 </a:t>
            </a:r>
            <a:r>
              <a:rPr lang="en-US" altLang="ko-KR" sz="1600" b="1"/>
              <a:t>‘</a:t>
            </a:r>
            <a:r>
              <a:rPr lang="ko-KR" altLang="en-US" sz="1600" b="1"/>
              <a:t>다솜</a:t>
            </a:r>
            <a:r>
              <a:rPr lang="en-US" altLang="ko-KR" sz="1600" b="1"/>
              <a:t>’</a:t>
            </a:r>
            <a:r>
              <a:rPr lang="en-US" altLang="ko-KR" sz="1600"/>
              <a:t/>
            </a:r>
            <a:br>
              <a:rPr lang="en-US" altLang="ko-KR" sz="1600"/>
            </a:br>
            <a:r>
              <a:rPr lang="ko-KR" altLang="en-US" sz="1500"/>
              <a:t>다솜로봇은 보호자 앱과 연동을 하여 부모님과 노인분들을 돌볼 수 있는 AI솔루션, AI돌봄서비스</a:t>
            </a:r>
          </a:p>
        </p:txBody>
      </p:sp>
      <p:sp>
        <p:nvSpPr>
          <p:cNvPr id="37" name="TextBox 36"/>
          <p:cNvSpPr txBox="1"/>
          <p:nvPr/>
        </p:nvSpPr>
        <p:spPr>
          <a:xfrm>
            <a:off x="323526" y="6165304"/>
            <a:ext cx="8496945" cy="319316"/>
          </a:xfrm>
          <a:prstGeom prst="rect">
            <a:avLst/>
          </a:prstGeom>
        </p:spPr>
        <p:txBody>
          <a:bodyPr wrap="square">
            <a:spAutoFit/>
          </a:bodyPr>
          <a:lstStyle/>
          <a:p>
            <a:pPr>
              <a:defRPr/>
            </a:pPr>
            <a:r>
              <a:rPr lang="en-US" altLang="ko-KR" sz="1500" b="1"/>
              <a:t>→  </a:t>
            </a:r>
            <a:r>
              <a:rPr lang="ko-KR" altLang="en-US" sz="1500" b="1"/>
              <a:t>비대면과 대면의 접점을 조절하여 코로나 시대에 적합한 돌봄 복지 사업을 모바일로 활용</a:t>
            </a:r>
            <a:endParaRPr/>
          </a:p>
        </p:txBody>
      </p:sp>
      <p:pic>
        <p:nvPicPr>
          <p:cNvPr id="40" name="그림 39"/>
          <p:cNvPicPr>
            <a:picLocks noChangeAspect="1"/>
          </p:cNvPicPr>
          <p:nvPr/>
        </p:nvPicPr>
        <p:blipFill rotWithShape="1">
          <a:blip r:embed="rId6"/>
          <a:stretch>
            <a:fillRect/>
          </a:stretch>
        </p:blipFill>
        <p:spPr>
          <a:xfrm>
            <a:off x="2267744" y="2160835"/>
            <a:ext cx="3209656" cy="1340172"/>
          </a:xfrm>
          <a:prstGeom prst="rect">
            <a:avLst/>
          </a:prstGeom>
        </p:spPr>
      </p:pic>
      <p:pic>
        <p:nvPicPr>
          <p:cNvPr id="45" name="그림 44"/>
          <p:cNvPicPr>
            <a:picLocks noChangeAspect="1"/>
          </p:cNvPicPr>
          <p:nvPr/>
        </p:nvPicPr>
        <p:blipFill rotWithShape="1">
          <a:blip r:embed="rId7"/>
          <a:stretch>
            <a:fillRect/>
          </a:stretch>
        </p:blipFill>
        <p:spPr>
          <a:xfrm>
            <a:off x="6351727" y="2092232"/>
            <a:ext cx="1460632" cy="140877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p:nvPr/>
        </p:nvSpPr>
        <p:spPr>
          <a:xfrm>
            <a:off x="323528" y="692696"/>
            <a:ext cx="2808312" cy="296631"/>
          </a:xfrm>
          <a:prstGeom prst="rect">
            <a:avLst/>
          </a:prstGeom>
        </p:spPr>
        <p:txBody>
          <a:bodyPr vert="horz" lIns="91440" tIns="45720" rIns="91440" bIns="45720" anchor="t">
            <a:noAutofit/>
          </a:bodyPr>
          <a:lstStyle/>
          <a:p>
            <a:pPr lvl="0">
              <a:spcBef>
                <a:spcPct val="0"/>
              </a:spcBef>
              <a:defRPr/>
            </a:pPr>
            <a:r>
              <a:rPr lang="ko-KR" altLang="en-US" sz="1700" b="1">
                <a:solidFill>
                  <a:schemeClr val="bg1"/>
                </a:solidFill>
                <a:latin typeface="+mn-ea"/>
              </a:rPr>
              <a:t>시장</a:t>
            </a:r>
            <a:r>
              <a:rPr lang="en-US" altLang="ko-KR" sz="1700" b="1">
                <a:solidFill>
                  <a:schemeClr val="bg1"/>
                </a:solidFill>
                <a:latin typeface="+mn-ea"/>
              </a:rPr>
              <a:t>/</a:t>
            </a:r>
            <a:r>
              <a:rPr lang="ko-KR" altLang="en-US" sz="1700" b="1">
                <a:solidFill>
                  <a:schemeClr val="bg1"/>
                </a:solidFill>
                <a:latin typeface="+mn-ea"/>
              </a:rPr>
              <a:t>기술 동향 분석</a:t>
            </a:r>
            <a:endParaRPr lang="en-US" altLang="ko-KR" sz="1700" b="1">
              <a:solidFill>
                <a:schemeClr val="bg1"/>
              </a:solidFill>
              <a:latin typeface="+mn-ea"/>
              <a:cs typeface="+mj-cs"/>
            </a:endParaRPr>
          </a:p>
        </p:txBody>
      </p:sp>
      <p:pic>
        <p:nvPicPr>
          <p:cNvPr id="30" name="Picture 2"/>
          <p:cNvPicPr>
            <a:picLocks noChangeAspect="1" noChangeArrowheads="1"/>
          </p:cNvPicPr>
          <p:nvPr/>
        </p:nvPicPr>
        <p:blipFill rotWithShape="1">
          <a:blip r:embed="rId2"/>
          <a:srcRect/>
          <a:stretch>
            <a:fillRect/>
          </a:stretch>
        </p:blipFill>
        <p:spPr>
          <a:xfrm>
            <a:off x="8676456" y="476671"/>
            <a:ext cx="454960" cy="158965"/>
          </a:xfrm>
          <a:prstGeom prst="rect">
            <a:avLst/>
          </a:prstGeom>
          <a:noFill/>
          <a:ln w="9525">
            <a:noFill/>
            <a:miter/>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24" name="직사각형 23"/>
          <p:cNvSpPr/>
          <p:nvPr/>
        </p:nvSpPr>
        <p:spPr>
          <a:xfrm>
            <a:off x="222256" y="1473900"/>
            <a:ext cx="4291660" cy="4842904"/>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pic>
        <p:nvPicPr>
          <p:cNvPr id="16" name="Google Shape;188;p22"/>
          <p:cNvPicPr/>
          <p:nvPr/>
        </p:nvPicPr>
        <p:blipFill rotWithShape="1">
          <a:blip r:embed="rId3">
            <a:alphaModFix/>
          </a:blip>
          <a:srcRect t="40490"/>
          <a:stretch>
            <a:fillRect/>
          </a:stretch>
        </p:blipFill>
        <p:spPr>
          <a:xfrm>
            <a:off x="7934555" y="206489"/>
            <a:ext cx="1217032" cy="482825"/>
          </a:xfrm>
          <a:prstGeom prst="rect">
            <a:avLst/>
          </a:prstGeom>
          <a:noFill/>
          <a:ln>
            <a:noFill/>
          </a:ln>
        </p:spPr>
      </p:pic>
      <p:graphicFrame>
        <p:nvGraphicFramePr>
          <p:cNvPr id="4" name="표 4"/>
          <p:cNvGraphicFramePr>
            <a:graphicFrameLocks noGrp="1"/>
          </p:cNvGraphicFramePr>
          <p:nvPr/>
        </p:nvGraphicFramePr>
        <p:xfrm>
          <a:off x="280340" y="1847839"/>
          <a:ext cx="4205728" cy="4465229"/>
        </p:xfrm>
        <a:graphic>
          <a:graphicData uri="http://schemas.openxmlformats.org/drawingml/2006/table">
            <a:tbl>
              <a:tblPr firstRow="1" bandRow="1">
                <a:tableStyleId>{5C22544A-7EE6-4342-B048-85BDC9FD1C3A}</a:tableStyleId>
              </a:tblPr>
              <a:tblGrid>
                <a:gridCol w="763268">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gridCol w="1858284">
                  <a:extLst>
                    <a:ext uri="{9D8B030D-6E8A-4147-A177-3AD203B41FA5}">
                      <a16:colId xmlns:a16="http://schemas.microsoft.com/office/drawing/2014/main" val="20002"/>
                    </a:ext>
                  </a:extLst>
                </a:gridCol>
              </a:tblGrid>
              <a:tr h="441131">
                <a:tc>
                  <a:txBody>
                    <a:bodyPr/>
                    <a:lstStyle/>
                    <a:p>
                      <a:pPr algn="ctr" latinLnBrk="1">
                        <a:defRPr/>
                      </a:pPr>
                      <a:r>
                        <a:rPr lang="ko-KR" altLang="en-US" sz="1050"/>
                        <a:t>측정지표</a:t>
                      </a:r>
                    </a:p>
                  </a:txBody>
                  <a:tcPr anchor="ctr"/>
                </a:tc>
                <a:tc>
                  <a:txBody>
                    <a:bodyPr/>
                    <a:lstStyle/>
                    <a:p>
                      <a:pPr algn="ctr" latinLnBrk="1">
                        <a:defRPr/>
                      </a:pPr>
                      <a:r>
                        <a:rPr lang="ko-KR" altLang="en-US" sz="1050"/>
                        <a:t>기존 문열림센서</a:t>
                      </a:r>
                    </a:p>
                    <a:p>
                      <a:pPr algn="ctr" latinLnBrk="1">
                        <a:defRPr/>
                      </a:pPr>
                      <a:r>
                        <a:rPr lang="en-US" altLang="ko-KR" sz="1050"/>
                        <a:t>(SKT </a:t>
                      </a:r>
                      <a:r>
                        <a:rPr lang="ko-KR" altLang="en-US" sz="1050"/>
                        <a:t>누구</a:t>
                      </a:r>
                      <a:r>
                        <a:rPr lang="en-US" altLang="ko-KR" sz="1050"/>
                        <a:t>)</a:t>
                      </a:r>
                      <a:endParaRPr lang="ko-KR" altLang="en-US" sz="1050"/>
                    </a:p>
                  </a:txBody>
                  <a:tcPr anchor="ctr"/>
                </a:tc>
                <a:tc>
                  <a:txBody>
                    <a:bodyPr/>
                    <a:lstStyle/>
                    <a:p>
                      <a:pPr algn="ctr" latinLnBrk="1">
                        <a:defRPr/>
                      </a:pPr>
                      <a:r>
                        <a:rPr lang="ko-KR" altLang="en-US" sz="1050"/>
                        <a:t>본 프로젝트</a:t>
                      </a:r>
                    </a:p>
                    <a:p>
                      <a:pPr algn="ctr" latinLnBrk="1">
                        <a:defRPr/>
                      </a:pPr>
                      <a:r>
                        <a:rPr lang="ko-KR" altLang="en-US" sz="1050"/>
                        <a:t>문열림센서 </a:t>
                      </a:r>
                    </a:p>
                  </a:txBody>
                  <a:tcPr anchor="ctr"/>
                </a:tc>
                <a:extLst>
                  <a:ext uri="{0D108BD9-81ED-4DB2-BD59-A6C34878D82A}">
                    <a16:rowId xmlns:a16="http://schemas.microsoft.com/office/drawing/2014/main" val="10000"/>
                  </a:ext>
                </a:extLst>
              </a:tr>
              <a:tr h="970487">
                <a:tc>
                  <a:txBody>
                    <a:bodyPr/>
                    <a:lstStyle/>
                    <a:p>
                      <a:pPr algn="ctr" latinLnBrk="1">
                        <a:defRPr/>
                      </a:pPr>
                      <a:r>
                        <a:rPr lang="ko-KR" altLang="en-US" sz="1050" b="1"/>
                        <a:t>편리성</a:t>
                      </a:r>
                    </a:p>
                  </a:txBody>
                  <a:tcPr anchor="ctr"/>
                </a:tc>
                <a:tc>
                  <a:txBody>
                    <a:bodyPr/>
                    <a:lstStyle/>
                    <a:p>
                      <a:pPr marL="171450" indent="-171450" algn="l" latinLnBrk="1">
                        <a:buFontTx/>
                        <a:buChar char="-"/>
                        <a:defRPr/>
                      </a:pPr>
                      <a:r>
                        <a:rPr lang="ko-KR" altLang="en-US" sz="1050"/>
                        <a:t>외출했을 때 누군가 집에 몰래 들어올 시 알림</a:t>
                      </a:r>
                    </a:p>
                    <a:p>
                      <a:pPr marL="171450" indent="-171450" algn="l" latinLnBrk="1">
                        <a:buFontTx/>
                        <a:buChar char="-"/>
                        <a:defRPr/>
                      </a:pPr>
                      <a:r>
                        <a:rPr lang="ko-KR" altLang="en-US" sz="1050"/>
                        <a:t>취침 중 침입자 발생 시</a:t>
                      </a:r>
                      <a:r>
                        <a:rPr lang="en-US" altLang="ko-KR" sz="1050"/>
                        <a:t> </a:t>
                      </a:r>
                      <a:r>
                        <a:rPr lang="ko-KR" altLang="en-US" sz="1050"/>
                        <a:t>알림</a:t>
                      </a:r>
                      <a:endParaRPr lang="en-US" altLang="ko-KR" sz="1050"/>
                    </a:p>
                  </a:txBody>
                  <a:tcPr anchor="ctr"/>
                </a:tc>
                <a:tc>
                  <a:txBody>
                    <a:bodyPr/>
                    <a:lstStyle/>
                    <a:p>
                      <a:pPr marL="171450" indent="-171450" algn="l" latinLnBrk="1">
                        <a:buFontTx/>
                        <a:buChar char="-"/>
                        <a:defRPr/>
                      </a:pPr>
                      <a:r>
                        <a:rPr lang="ko-KR" altLang="en-US" sz="1050"/>
                        <a:t>특정 시간동안 문이 한번도 열리지 않았을 경우 알림</a:t>
                      </a:r>
                      <a:endParaRPr lang="en-US" altLang="ko-KR" sz="1050"/>
                    </a:p>
                  </a:txBody>
                  <a:tcPr anchor="ctr"/>
                </a:tc>
                <a:extLst>
                  <a:ext uri="{0D108BD9-81ED-4DB2-BD59-A6C34878D82A}">
                    <a16:rowId xmlns:a16="http://schemas.microsoft.com/office/drawing/2014/main" val="10001"/>
                  </a:ext>
                </a:extLst>
              </a:tr>
              <a:tr h="1676296">
                <a:tc>
                  <a:txBody>
                    <a:bodyPr/>
                    <a:lstStyle/>
                    <a:p>
                      <a:pPr algn="ctr" latinLnBrk="1">
                        <a:defRPr/>
                      </a:pPr>
                      <a:r>
                        <a:rPr lang="ko-KR" altLang="en-US" sz="1050" b="1"/>
                        <a:t>기능성</a:t>
                      </a:r>
                    </a:p>
                  </a:txBody>
                  <a:tcPr anchor="ctr"/>
                </a:tc>
                <a:tc>
                  <a:txBody>
                    <a:bodyPr/>
                    <a:lstStyle/>
                    <a:p>
                      <a:pPr marL="171450" indent="-171450" algn="l" latinLnBrk="1">
                        <a:buFontTx/>
                        <a:buChar char="-"/>
                        <a:defRPr/>
                      </a:pPr>
                      <a:r>
                        <a:rPr lang="ko-KR" altLang="en-US" sz="1050"/>
                        <a:t>열림 센서를 통해 출입 사실을 사전에 인지</a:t>
                      </a:r>
                    </a:p>
                    <a:p>
                      <a:pPr marL="171450" indent="-171450" algn="l" latinLnBrk="1">
                        <a:buFontTx/>
                        <a:buChar char="-"/>
                        <a:defRPr/>
                      </a:pPr>
                      <a:r>
                        <a:rPr lang="ko-KR" altLang="en-US" sz="1050"/>
                        <a:t>싸이렌 경보음으로 침입자 및 사용자에게 경고</a:t>
                      </a:r>
                    </a:p>
                    <a:p>
                      <a:pPr marL="171450" indent="-171450" algn="l" latinLnBrk="1">
                        <a:buFontTx/>
                        <a:buChar char="-"/>
                        <a:defRPr/>
                      </a:pPr>
                      <a:r>
                        <a:rPr lang="en-US" altLang="ko-KR" sz="1050"/>
                        <a:t>SOS </a:t>
                      </a:r>
                      <a:r>
                        <a:rPr lang="ko-KR" altLang="en-US" sz="1050"/>
                        <a:t>메시지 자동 발송</a:t>
                      </a:r>
                    </a:p>
                  </a:txBody>
                  <a:tcPr anchor="ctr"/>
                </a:tc>
                <a:tc>
                  <a:txBody>
                    <a:bodyPr/>
                    <a:lstStyle/>
                    <a:p>
                      <a:pPr marL="171450" indent="-171450" algn="l" latinLnBrk="1">
                        <a:buFontTx/>
                        <a:buChar char="-"/>
                        <a:defRPr/>
                      </a:pPr>
                      <a:r>
                        <a:rPr lang="ko-KR" altLang="en-US" sz="1050"/>
                        <a:t>열림 센서를 통해 문 열림 정보를 제공</a:t>
                      </a:r>
                    </a:p>
                    <a:p>
                      <a:pPr marL="171450" indent="-171450" algn="l" latinLnBrk="1">
                        <a:buFontTx/>
                        <a:buChar char="-"/>
                        <a:defRPr/>
                      </a:pPr>
                      <a:r>
                        <a:rPr lang="ko-KR" altLang="en-US" sz="1050"/>
                        <a:t>문 열림 빈도를 분석하여 자동으로 </a:t>
                      </a:r>
                      <a:r>
                        <a:rPr lang="en-US" altLang="ko-KR" sz="1050"/>
                        <a:t>SOS </a:t>
                      </a:r>
                      <a:r>
                        <a:rPr lang="ko-KR" altLang="en-US" sz="1050"/>
                        <a:t>메시지 발송</a:t>
                      </a:r>
                    </a:p>
                    <a:p>
                      <a:pPr marL="171450" marR="0" lvl="0" indent="-171450" algn="l" defTabSz="914400" rtl="0" eaLnBrk="1" latinLnBrk="1" hangingPunct="1">
                        <a:lnSpc>
                          <a:spcPct val="100000"/>
                        </a:lnSpc>
                        <a:spcBef>
                          <a:spcPts val="0"/>
                        </a:spcBef>
                        <a:spcAft>
                          <a:spcPts val="0"/>
                        </a:spcAft>
                        <a:buClrTx/>
                        <a:buFontTx/>
                        <a:buChar char="-"/>
                        <a:defRPr/>
                      </a:pPr>
                      <a:r>
                        <a:rPr lang="en-US" altLang="ko-KR" sz="1050"/>
                        <a:t>SOS </a:t>
                      </a:r>
                      <a:r>
                        <a:rPr lang="ko-KR" altLang="en-US" sz="1050"/>
                        <a:t>버튼을 통한 긴급 호출 기능 제공</a:t>
                      </a:r>
                    </a:p>
                  </a:txBody>
                  <a:tcPr anchor="ctr"/>
                </a:tc>
                <a:extLst>
                  <a:ext uri="{0D108BD9-81ED-4DB2-BD59-A6C34878D82A}">
                    <a16:rowId xmlns:a16="http://schemas.microsoft.com/office/drawing/2014/main" val="10002"/>
                  </a:ext>
                </a:extLst>
              </a:tr>
              <a:tr h="1146939">
                <a:tc>
                  <a:txBody>
                    <a:bodyPr/>
                    <a:lstStyle/>
                    <a:p>
                      <a:pPr algn="ctr" latinLnBrk="1">
                        <a:defRPr/>
                      </a:pPr>
                      <a:r>
                        <a:rPr lang="ko-KR" altLang="en-US" sz="1050" b="1"/>
                        <a:t>사용성</a:t>
                      </a:r>
                    </a:p>
                  </a:txBody>
                  <a:tcPr anchor="ctr"/>
                </a:tc>
                <a:tc>
                  <a:txBody>
                    <a:bodyPr/>
                    <a:lstStyle/>
                    <a:p>
                      <a:pPr marL="171450" indent="-171450" algn="l" latinLnBrk="1">
                        <a:buFontTx/>
                        <a:buChar char="-"/>
                        <a:defRPr/>
                      </a:pPr>
                      <a:r>
                        <a:rPr lang="en-US" altLang="ko-KR" sz="1050"/>
                        <a:t>APP</a:t>
                      </a:r>
                      <a:r>
                        <a:rPr lang="ko-KR" altLang="en-US" sz="1050"/>
                        <a:t>에서 문열림센서 뿐만 아니라 다른 종류의 기기도 등록 가능</a:t>
                      </a:r>
                      <a:endParaRPr lang="en-US" altLang="ko-KR" sz="1050"/>
                    </a:p>
                  </a:txBody>
                  <a:tcPr anchor="ctr"/>
                </a:tc>
                <a:tc>
                  <a:txBody>
                    <a:bodyPr/>
                    <a:lstStyle/>
                    <a:p>
                      <a:pPr marL="171450" indent="-171450" algn="l" latinLnBrk="1">
                        <a:buFontTx/>
                        <a:buChar char="-"/>
                        <a:defRPr/>
                      </a:pPr>
                      <a:r>
                        <a:rPr lang="ko-KR" altLang="en-US" sz="1050">
                          <a:solidFill>
                            <a:schemeClr val="tx1"/>
                          </a:solidFill>
                        </a:rPr>
                        <a:t>사고 예방 및 응급 상황 대처를 목표로 하여 사회 복지에 특화된 앱으로</a:t>
                      </a:r>
                      <a:r>
                        <a:rPr lang="en-US" altLang="ko-KR" sz="1050">
                          <a:solidFill>
                            <a:schemeClr val="tx1"/>
                          </a:solidFill>
                        </a:rPr>
                        <a:t>, </a:t>
                      </a:r>
                      <a:r>
                        <a:rPr lang="ko-KR" altLang="en-US" sz="1050">
                          <a:solidFill>
                            <a:schemeClr val="tx1"/>
                          </a:solidFill>
                        </a:rPr>
                        <a:t>앱 접근성과 사용성을 높임 </a:t>
                      </a:r>
                    </a:p>
                    <a:p>
                      <a:pPr marL="171450" indent="-171450" algn="l" latinLnBrk="1">
                        <a:buFontTx/>
                        <a:buChar char="-"/>
                        <a:defRPr/>
                      </a:pPr>
                      <a:r>
                        <a:rPr lang="ko-KR" altLang="en-US" sz="1050">
                          <a:solidFill>
                            <a:schemeClr val="tx1"/>
                          </a:solidFill>
                        </a:rPr>
                        <a:t>문 열림 탐지 시간을 사용자가 맘대로 지정할 수 있음 </a:t>
                      </a:r>
                      <a:endParaRPr lang="en-US" altLang="ko-KR" sz="1050">
                        <a:solidFill>
                          <a:schemeClr val="tx1"/>
                        </a:solidFill>
                      </a:endParaRPr>
                    </a:p>
                  </a:txBody>
                  <a:tcPr anchor="ctr"/>
                </a:tc>
                <a:extLst>
                  <a:ext uri="{0D108BD9-81ED-4DB2-BD59-A6C34878D82A}">
                    <a16:rowId xmlns:a16="http://schemas.microsoft.com/office/drawing/2014/main" val="10003"/>
                  </a:ext>
                </a:extLst>
              </a:tr>
            </a:tbl>
          </a:graphicData>
        </a:graphic>
      </p:graphicFrame>
      <p:sp>
        <p:nvSpPr>
          <p:cNvPr id="23" name="TextBox 22"/>
          <p:cNvSpPr txBox="1"/>
          <p:nvPr/>
        </p:nvSpPr>
        <p:spPr>
          <a:xfrm>
            <a:off x="222256" y="1509285"/>
            <a:ext cx="4205728" cy="338554"/>
          </a:xfrm>
          <a:prstGeom prst="rect">
            <a:avLst/>
          </a:prstGeom>
          <a:noFill/>
        </p:spPr>
        <p:txBody>
          <a:bodyPr wrap="square">
            <a:spAutoFit/>
          </a:bodyPr>
          <a:lstStyle/>
          <a:p>
            <a:pPr lvl="0">
              <a:defRPr/>
            </a:pPr>
            <a:r>
              <a:rPr lang="ko-KR" altLang="en-US" sz="1600" b="1"/>
              <a:t>기존 제품과의 비교</a:t>
            </a:r>
            <a:r>
              <a:rPr lang="en-US" altLang="ko-KR" sz="1600" b="1"/>
              <a:t>(</a:t>
            </a:r>
            <a:r>
              <a:rPr lang="ko-KR" altLang="en-US" sz="1600" b="1"/>
              <a:t>문열림센서</a:t>
            </a:r>
            <a:r>
              <a:rPr lang="en-US" altLang="ko-KR" sz="1600" b="1"/>
              <a:t>&amp;App)</a:t>
            </a:r>
            <a:endParaRPr lang="ko-KR" altLang="en-US" sz="1600"/>
          </a:p>
        </p:txBody>
      </p:sp>
      <p:sp>
        <p:nvSpPr>
          <p:cNvPr id="33" name="직사각형 32"/>
          <p:cNvSpPr/>
          <p:nvPr/>
        </p:nvSpPr>
        <p:spPr>
          <a:xfrm>
            <a:off x="4565189" y="1473900"/>
            <a:ext cx="4291660" cy="4842904"/>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b="1">
              <a:solidFill>
                <a:schemeClr val="tx1"/>
              </a:solidFill>
            </a:endParaRPr>
          </a:p>
        </p:txBody>
      </p:sp>
      <p:graphicFrame>
        <p:nvGraphicFramePr>
          <p:cNvPr id="34" name="표 4"/>
          <p:cNvGraphicFramePr>
            <a:graphicFrameLocks noGrp="1"/>
          </p:cNvGraphicFramePr>
          <p:nvPr/>
        </p:nvGraphicFramePr>
        <p:xfrm>
          <a:off x="4623273" y="1847839"/>
          <a:ext cx="4205728" cy="4234853"/>
        </p:xfrm>
        <a:graphic>
          <a:graphicData uri="http://schemas.openxmlformats.org/drawingml/2006/table">
            <a:tbl>
              <a:tblPr firstRow="1" bandRow="1">
                <a:tableStyleId>{5C22544A-7EE6-4342-B048-85BDC9FD1C3A}</a:tableStyleId>
              </a:tblPr>
              <a:tblGrid>
                <a:gridCol w="919990">
                  <a:extLst>
                    <a:ext uri="{9D8B030D-6E8A-4147-A177-3AD203B41FA5}">
                      <a16:colId xmlns:a16="http://schemas.microsoft.com/office/drawing/2014/main" val="20000"/>
                    </a:ext>
                  </a:extLst>
                </a:gridCol>
                <a:gridCol w="1642869">
                  <a:extLst>
                    <a:ext uri="{9D8B030D-6E8A-4147-A177-3AD203B41FA5}">
                      <a16:colId xmlns:a16="http://schemas.microsoft.com/office/drawing/2014/main" val="20001"/>
                    </a:ext>
                  </a:extLst>
                </a:gridCol>
                <a:gridCol w="1642869">
                  <a:extLst>
                    <a:ext uri="{9D8B030D-6E8A-4147-A177-3AD203B41FA5}">
                      <a16:colId xmlns:a16="http://schemas.microsoft.com/office/drawing/2014/main" val="20002"/>
                    </a:ext>
                  </a:extLst>
                </a:gridCol>
              </a:tblGrid>
              <a:tr h="441131">
                <a:tc>
                  <a:txBody>
                    <a:bodyPr/>
                    <a:lstStyle/>
                    <a:p>
                      <a:pPr algn="ctr" latinLnBrk="1">
                        <a:defRPr/>
                      </a:pPr>
                      <a:r>
                        <a:rPr lang="ko-KR" altLang="en-US" sz="1050"/>
                        <a:t>측정지표</a:t>
                      </a:r>
                    </a:p>
                  </a:txBody>
                  <a:tcPr anchor="ctr"/>
                </a:tc>
                <a:tc>
                  <a:txBody>
                    <a:bodyPr/>
                    <a:lstStyle/>
                    <a:p>
                      <a:pPr algn="ctr" latinLnBrk="1">
                        <a:defRPr/>
                      </a:pPr>
                      <a:r>
                        <a:rPr lang="ko-KR" altLang="en-US" sz="1050"/>
                        <a:t>기존 </a:t>
                      </a:r>
                      <a:r>
                        <a:rPr lang="en-US" altLang="ko-KR" sz="1050"/>
                        <a:t>AI </a:t>
                      </a:r>
                      <a:r>
                        <a:rPr lang="ko-KR" altLang="en-US" sz="1050"/>
                        <a:t>스피커</a:t>
                      </a:r>
                    </a:p>
                    <a:p>
                      <a:pPr algn="ctr" latinLnBrk="1">
                        <a:defRPr/>
                      </a:pPr>
                      <a:r>
                        <a:rPr lang="en-US" altLang="ko-KR" sz="1050"/>
                        <a:t>(</a:t>
                      </a:r>
                      <a:r>
                        <a:rPr lang="ko-KR" altLang="en-US" sz="1050"/>
                        <a:t>카카오 미니</a:t>
                      </a:r>
                      <a:r>
                        <a:rPr lang="en-US" altLang="ko-KR" sz="1050"/>
                        <a:t>)</a:t>
                      </a:r>
                      <a:endParaRPr lang="ko-KR" altLang="en-US" sz="1050"/>
                    </a:p>
                  </a:txBody>
                  <a:tcPr anchor="ctr"/>
                </a:tc>
                <a:tc>
                  <a:txBody>
                    <a:bodyPr/>
                    <a:lstStyle/>
                    <a:p>
                      <a:pPr algn="ctr" latinLnBrk="1">
                        <a:defRPr/>
                      </a:pPr>
                      <a:r>
                        <a:rPr lang="ko-KR" altLang="en-US" sz="1050"/>
                        <a:t>본 프로젝트</a:t>
                      </a:r>
                    </a:p>
                    <a:p>
                      <a:pPr algn="ctr" latinLnBrk="1">
                        <a:defRPr/>
                      </a:pPr>
                      <a:r>
                        <a:rPr lang="en-US" altLang="ko-KR" sz="1050"/>
                        <a:t>AI </a:t>
                      </a:r>
                      <a:r>
                        <a:rPr lang="ko-KR" altLang="en-US" sz="1050"/>
                        <a:t>스피커</a:t>
                      </a:r>
                    </a:p>
                  </a:txBody>
                  <a:tcPr anchor="ctr"/>
                </a:tc>
                <a:extLst>
                  <a:ext uri="{0D108BD9-81ED-4DB2-BD59-A6C34878D82A}">
                    <a16:rowId xmlns:a16="http://schemas.microsoft.com/office/drawing/2014/main" val="10000"/>
                  </a:ext>
                </a:extLst>
              </a:tr>
              <a:tr h="970487">
                <a:tc>
                  <a:txBody>
                    <a:bodyPr/>
                    <a:lstStyle/>
                    <a:p>
                      <a:pPr algn="ctr" latinLnBrk="1">
                        <a:defRPr/>
                      </a:pPr>
                      <a:r>
                        <a:rPr lang="ko-KR" altLang="en-US" sz="1050" b="1"/>
                        <a:t>편리성</a:t>
                      </a:r>
                    </a:p>
                  </a:txBody>
                  <a:tcPr anchor="ctr"/>
                </a:tc>
                <a:tc>
                  <a:txBody>
                    <a:bodyPr/>
                    <a:lstStyle/>
                    <a:p>
                      <a:pPr marL="171450" indent="-171450" algn="l" latinLnBrk="1">
                        <a:buFontTx/>
                        <a:buChar char="-"/>
                        <a:defRPr/>
                      </a:pPr>
                      <a:r>
                        <a:rPr lang="ko-KR" altLang="en-US" sz="1050"/>
                        <a:t>음성 명령을 통해 작동됨</a:t>
                      </a:r>
                      <a:endParaRPr lang="en-US" altLang="ko-KR" sz="1050"/>
                    </a:p>
                  </a:txBody>
                  <a:tcPr anchor="ctr"/>
                </a:tc>
                <a:tc>
                  <a:txBody>
                    <a:bodyPr/>
                    <a:lstStyle/>
                    <a:p>
                      <a:pPr marL="171450" indent="-171450" algn="l" latinLnBrk="1">
                        <a:buFontTx/>
                        <a:buChar char="-"/>
                        <a:defRPr/>
                      </a:pPr>
                      <a:r>
                        <a:rPr lang="ko-KR" altLang="en-US" sz="1050"/>
                        <a:t>음성 명령을 통해 작동됨</a:t>
                      </a:r>
                      <a:endParaRPr lang="en-US" altLang="ko-KR" sz="1050"/>
                    </a:p>
                  </a:txBody>
                  <a:tcPr anchor="ctr"/>
                </a:tc>
                <a:extLst>
                  <a:ext uri="{0D108BD9-81ED-4DB2-BD59-A6C34878D82A}">
                    <a16:rowId xmlns:a16="http://schemas.microsoft.com/office/drawing/2014/main" val="10001"/>
                  </a:ext>
                </a:extLst>
              </a:tr>
              <a:tr h="1676296">
                <a:tc>
                  <a:txBody>
                    <a:bodyPr/>
                    <a:lstStyle/>
                    <a:p>
                      <a:pPr algn="ctr" latinLnBrk="1">
                        <a:defRPr/>
                      </a:pPr>
                      <a:r>
                        <a:rPr lang="ko-KR" altLang="en-US" sz="1050" b="1"/>
                        <a:t>기능성</a:t>
                      </a:r>
                    </a:p>
                  </a:txBody>
                  <a:tcPr anchor="ctr"/>
                </a:tc>
                <a:tc>
                  <a:txBody>
                    <a:bodyPr/>
                    <a:lstStyle/>
                    <a:p>
                      <a:pPr marL="171450" indent="-171450" algn="l" latinLnBrk="1">
                        <a:buFontTx/>
                        <a:buChar char="-"/>
                        <a:defRPr/>
                      </a:pPr>
                      <a:r>
                        <a:rPr lang="ko-KR" altLang="en-US" sz="1050"/>
                        <a:t>음악 엔진</a:t>
                      </a:r>
                      <a:r>
                        <a:rPr lang="en-US" altLang="ko-KR" sz="1050"/>
                        <a:t>, </a:t>
                      </a:r>
                      <a:r>
                        <a:rPr lang="ko-KR" altLang="en-US" sz="1050"/>
                        <a:t>시각 엔진</a:t>
                      </a:r>
                      <a:r>
                        <a:rPr lang="en-US" altLang="ko-KR" sz="1050"/>
                        <a:t>, </a:t>
                      </a:r>
                      <a:r>
                        <a:rPr lang="ko-KR" altLang="en-US" sz="1050"/>
                        <a:t>대화 엔진</a:t>
                      </a:r>
                      <a:r>
                        <a:rPr lang="en-US" altLang="ko-KR" sz="1050"/>
                        <a:t>, </a:t>
                      </a:r>
                      <a:r>
                        <a:rPr lang="ko-KR" altLang="en-US" sz="1050"/>
                        <a:t>추천 엔진</a:t>
                      </a:r>
                      <a:r>
                        <a:rPr lang="en-US" altLang="ko-KR" sz="1050"/>
                        <a:t>, </a:t>
                      </a:r>
                      <a:r>
                        <a:rPr lang="ko-KR" altLang="en-US" sz="1050"/>
                        <a:t>번역 엔진 등 기술이 결합</a:t>
                      </a:r>
                    </a:p>
                    <a:p>
                      <a:pPr marL="171450" marR="0" lvl="0" indent="-171450" algn="l" defTabSz="914400" rtl="0" eaLnBrk="1" latinLnBrk="1" hangingPunct="1">
                        <a:lnSpc>
                          <a:spcPct val="100000"/>
                        </a:lnSpc>
                        <a:spcBef>
                          <a:spcPts val="0"/>
                        </a:spcBef>
                        <a:spcAft>
                          <a:spcPts val="0"/>
                        </a:spcAft>
                        <a:buClrTx/>
                        <a:buFontTx/>
                        <a:buChar char="-"/>
                        <a:defRPr/>
                      </a:pPr>
                      <a:r>
                        <a:rPr lang="ko-KR" altLang="en-US" sz="1050"/>
                        <a:t>음성 인식</a:t>
                      </a:r>
                      <a:r>
                        <a:rPr lang="en-US" altLang="ko-KR" sz="1050"/>
                        <a:t>, </a:t>
                      </a:r>
                      <a:r>
                        <a:rPr lang="ko-KR" altLang="en-US" sz="1050"/>
                        <a:t>택시 호출</a:t>
                      </a:r>
                      <a:r>
                        <a:rPr lang="en-US" altLang="ko-KR" sz="1050"/>
                        <a:t>, </a:t>
                      </a:r>
                      <a:r>
                        <a:rPr lang="ko-KR" altLang="en-US" sz="1050"/>
                        <a:t>주가 확인 등 다양한 작업이 음성 인식으로 가능</a:t>
                      </a:r>
                      <a:endParaRPr lang="en-US" altLang="ko-KR" sz="1050"/>
                    </a:p>
                  </a:txBody>
                  <a:tcPr anchor="ctr"/>
                </a:tc>
                <a:tc>
                  <a:txBody>
                    <a:bodyPr/>
                    <a:lstStyle/>
                    <a:p>
                      <a:pPr marL="171450" indent="-171450" algn="l" latinLnBrk="1">
                        <a:buFontTx/>
                        <a:buChar char="-"/>
                        <a:defRPr/>
                      </a:pPr>
                      <a:r>
                        <a:rPr lang="ko-KR" altLang="en-US" sz="1050">
                          <a:solidFill>
                            <a:schemeClr val="tx1"/>
                          </a:solidFill>
                        </a:rPr>
                        <a:t>음악 재생</a:t>
                      </a:r>
                      <a:r>
                        <a:rPr lang="en-US" altLang="ko-KR" sz="1050">
                          <a:solidFill>
                            <a:schemeClr val="tx1"/>
                          </a:solidFill>
                        </a:rPr>
                        <a:t>, </a:t>
                      </a:r>
                      <a:r>
                        <a:rPr lang="ko-KR" altLang="en-US" sz="1050">
                          <a:solidFill>
                            <a:schemeClr val="tx1"/>
                          </a:solidFill>
                        </a:rPr>
                        <a:t>질문</a:t>
                      </a:r>
                      <a:r>
                        <a:rPr lang="en-US" altLang="ko-KR" sz="1050">
                          <a:solidFill>
                            <a:schemeClr val="tx1"/>
                          </a:solidFill>
                        </a:rPr>
                        <a:t>, </a:t>
                      </a:r>
                      <a:r>
                        <a:rPr lang="ko-KR" altLang="en-US" sz="1050">
                          <a:solidFill>
                            <a:schemeClr val="tx1"/>
                          </a:solidFill>
                        </a:rPr>
                        <a:t>리마인더 설정</a:t>
                      </a:r>
                      <a:r>
                        <a:rPr lang="en-US" altLang="ko-KR" sz="1050">
                          <a:solidFill>
                            <a:schemeClr val="tx1"/>
                          </a:solidFill>
                        </a:rPr>
                        <a:t>, </a:t>
                      </a:r>
                      <a:r>
                        <a:rPr lang="ko-KR" altLang="en-US" sz="1050">
                          <a:solidFill>
                            <a:schemeClr val="tx1"/>
                          </a:solidFill>
                        </a:rPr>
                        <a:t>알림 설정</a:t>
                      </a:r>
                      <a:r>
                        <a:rPr lang="en-US" altLang="ko-KR" sz="1050">
                          <a:solidFill>
                            <a:schemeClr val="tx1"/>
                          </a:solidFill>
                        </a:rPr>
                        <a:t>, </a:t>
                      </a:r>
                      <a:r>
                        <a:rPr lang="ko-KR" altLang="en-US" sz="1050">
                          <a:solidFill>
                            <a:schemeClr val="tx1"/>
                          </a:solidFill>
                        </a:rPr>
                        <a:t>날씨 정보 등 다양한 기능을 활용한 대화 기능</a:t>
                      </a:r>
                    </a:p>
                    <a:p>
                      <a:pPr marL="171450" indent="-171450" algn="l" latinLnBrk="1">
                        <a:buFontTx/>
                        <a:buChar char="-"/>
                        <a:defRPr/>
                      </a:pPr>
                      <a:r>
                        <a:rPr lang="ko-KR" altLang="en-US" sz="1050">
                          <a:solidFill>
                            <a:schemeClr val="tx1"/>
                          </a:solidFill>
                        </a:rPr>
                        <a:t>대화 횟수 및 시각을 기록 및 저장하여 앱 사용자에게 데이터 전달</a:t>
                      </a:r>
                    </a:p>
                  </a:txBody>
                  <a:tcPr anchor="ctr"/>
                </a:tc>
                <a:extLst>
                  <a:ext uri="{0D108BD9-81ED-4DB2-BD59-A6C34878D82A}">
                    <a16:rowId xmlns:a16="http://schemas.microsoft.com/office/drawing/2014/main" val="10002"/>
                  </a:ext>
                </a:extLst>
              </a:tr>
              <a:tr h="1146939">
                <a:tc>
                  <a:txBody>
                    <a:bodyPr/>
                    <a:lstStyle/>
                    <a:p>
                      <a:pPr algn="ctr" latinLnBrk="1">
                        <a:defRPr/>
                      </a:pPr>
                      <a:r>
                        <a:rPr lang="ko-KR" altLang="en-US" sz="1050" b="1"/>
                        <a:t>사용성</a:t>
                      </a:r>
                    </a:p>
                  </a:txBody>
                  <a:tcPr anchor="ctr"/>
                </a:tc>
                <a:tc>
                  <a:txBody>
                    <a:bodyPr/>
                    <a:lstStyle/>
                    <a:p>
                      <a:pPr marL="171450" indent="-171450" algn="l" latinLnBrk="1">
                        <a:buFontTx/>
                        <a:buChar char="-"/>
                        <a:defRPr/>
                      </a:pPr>
                      <a:r>
                        <a:rPr lang="ko-KR" altLang="en-US" sz="1050"/>
                        <a:t>노인들이 다루기에는 자신의 핸드폰과 연동해야 됨으로</a:t>
                      </a:r>
                      <a:r>
                        <a:rPr lang="en-US" altLang="ko-KR" sz="1050"/>
                        <a:t> </a:t>
                      </a:r>
                      <a:r>
                        <a:rPr lang="ko-KR" altLang="en-US" sz="1050"/>
                        <a:t>사용하기 어려움</a:t>
                      </a:r>
                      <a:endParaRPr lang="en-US" altLang="ko-KR" sz="1050"/>
                    </a:p>
                  </a:txBody>
                  <a:tcPr anchor="ctr"/>
                </a:tc>
                <a:tc>
                  <a:txBody>
                    <a:bodyPr/>
                    <a:lstStyle/>
                    <a:p>
                      <a:pPr marL="171450" indent="-171450" algn="l" latinLnBrk="1">
                        <a:buFontTx/>
                        <a:buChar char="-"/>
                        <a:defRPr/>
                      </a:pPr>
                      <a:r>
                        <a:rPr lang="ko-KR" altLang="en-US" sz="1050"/>
                        <a:t>핸드폰과 연동할 필요 없이 기기 바로 사용 가능</a:t>
                      </a:r>
                      <a:endParaRPr lang="en-US" altLang="ko-KR" sz="1050"/>
                    </a:p>
                  </a:txBody>
                  <a:tcPr anchor="ctr"/>
                </a:tc>
                <a:extLst>
                  <a:ext uri="{0D108BD9-81ED-4DB2-BD59-A6C34878D82A}">
                    <a16:rowId xmlns:a16="http://schemas.microsoft.com/office/drawing/2014/main" val="10003"/>
                  </a:ext>
                </a:extLst>
              </a:tr>
            </a:tbl>
          </a:graphicData>
        </a:graphic>
      </p:graphicFrame>
      <p:sp>
        <p:nvSpPr>
          <p:cNvPr id="35" name="TextBox 34"/>
          <p:cNvSpPr txBox="1"/>
          <p:nvPr/>
        </p:nvSpPr>
        <p:spPr>
          <a:xfrm>
            <a:off x="4565189" y="1509285"/>
            <a:ext cx="4205728" cy="338554"/>
          </a:xfrm>
          <a:prstGeom prst="rect">
            <a:avLst/>
          </a:prstGeom>
          <a:noFill/>
        </p:spPr>
        <p:txBody>
          <a:bodyPr wrap="square">
            <a:spAutoFit/>
          </a:bodyPr>
          <a:lstStyle/>
          <a:p>
            <a:pPr lvl="0">
              <a:defRPr/>
            </a:pPr>
            <a:r>
              <a:rPr lang="ko-KR" altLang="en-US" sz="1600" b="1"/>
              <a:t>기존 제품과의 비교</a:t>
            </a:r>
            <a:r>
              <a:rPr lang="en-US" altLang="ko-KR" sz="1600" b="1"/>
              <a:t>(AI </a:t>
            </a:r>
            <a:r>
              <a:rPr lang="ko-KR" altLang="en-US" sz="1600" b="1"/>
              <a:t>스피커</a:t>
            </a:r>
            <a:r>
              <a:rPr lang="en-US" altLang="ko-KR" sz="1600" b="1"/>
              <a:t>)</a:t>
            </a:r>
            <a:endParaRPr lang="ko-KR" altLang="en-US" sz="16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b="1" dirty="0" smtClean="0"/>
        </a:defPPr>
      </a:lstStyle>
      <a:style>
        <a:lnRef idx="0">
          <a:scrgbClr r="0" g="0" b="0"/>
        </a:lnRef>
        <a:fillRef idx="0">
          <a:scrgbClr r="0" g="0" b="0"/>
        </a:fillRef>
        <a:effectRef idx="0">
          <a:scrgbClr r="0" g="0" b="0"/>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3331</Words>
  <Application>Microsoft Office PowerPoint</Application>
  <PresentationFormat>화면 슬라이드 쇼(4:3)</PresentationFormat>
  <Paragraphs>769</Paragraphs>
  <Slides>54</Slides>
  <Notes>3</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54</vt:i4>
      </vt:variant>
    </vt:vector>
  </HeadingPairs>
  <TitlesOfParts>
    <vt:vector size="58" baseType="lpstr">
      <vt:lpstr>맑은 고딕</vt:lpstr>
      <vt:lpstr>Arial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이낙선</dc:creator>
  <cp:lastModifiedBy>재욱 전</cp:lastModifiedBy>
  <cp:revision>418</cp:revision>
  <dcterms:created xsi:type="dcterms:W3CDTF">2014-04-16T00:55:54Z</dcterms:created>
  <dcterms:modified xsi:type="dcterms:W3CDTF">2021-11-18T11:23:03Z</dcterms:modified>
  <cp:version>1000.0000.01</cp:version>
</cp:coreProperties>
</file>